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5" r:id="rId31"/>
    <p:sldId id="286" r:id="rId32"/>
    <p:sldId id="287" r:id="rId33"/>
    <p:sldId id="288" r:id="rId34"/>
    <p:sldId id="289" r:id="rId35"/>
    <p:sldId id="290" r:id="rId36"/>
    <p:sldId id="291" r:id="rId37"/>
    <p:sldId id="293" r:id="rId38"/>
    <p:sldId id="301" r:id="rId39"/>
    <p:sldId id="300" r:id="rId40"/>
    <p:sldId id="292" r:id="rId41"/>
    <p:sldId id="294" r:id="rId42"/>
    <p:sldId id="295" r:id="rId43"/>
    <p:sldId id="296" r:id="rId44"/>
    <p:sldId id="297" r:id="rId45"/>
    <p:sldId id="298" r:id="rId46"/>
    <p:sldId id="29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D69EB9D-DCBB-46CA-A0EA-738E129A3D61}">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Lst>
        </p14:section>
        <p14:section name="Untitled Section" id="{7B7F3944-A0DD-4B75-9304-D59BC5EACE09}">
          <p14:sldIdLst>
            <p14:sldId id="282"/>
            <p14:sldId id="281"/>
            <p14:sldId id="283"/>
            <p14:sldId id="284"/>
            <p14:sldId id="285"/>
            <p14:sldId id="286"/>
            <p14:sldId id="287"/>
            <p14:sldId id="288"/>
            <p14:sldId id="289"/>
            <p14:sldId id="290"/>
            <p14:sldId id="291"/>
            <p14:sldId id="293"/>
            <p14:sldId id="301"/>
            <p14:sldId id="300"/>
            <p14:sldId id="292"/>
            <p14:sldId id="294"/>
            <p14:sldId id="295"/>
            <p14:sldId id="296"/>
            <p14:sldId id="297"/>
            <p14:sldId id="298"/>
            <p14:sldId id="29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05587B2-9658-49B6-92F7-0A6EC7656C3F}" type="datetimeFigureOut">
              <a:rPr lang="en-US" smtClean="0"/>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73AC5-F095-4880-95EC-7BD6E2A803C0}" type="slidenum">
              <a:rPr lang="en-US" smtClean="0"/>
              <a:t>‹#›</a:t>
            </a:fld>
            <a:endParaRPr lang="en-US"/>
          </a:p>
        </p:txBody>
      </p:sp>
    </p:spTree>
    <p:extLst>
      <p:ext uri="{BB962C8B-B14F-4D97-AF65-F5344CB8AC3E}">
        <p14:creationId xmlns:p14="http://schemas.microsoft.com/office/powerpoint/2010/main" val="1040531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5587B2-9658-49B6-92F7-0A6EC7656C3F}" type="datetimeFigureOut">
              <a:rPr lang="en-US" smtClean="0"/>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73AC5-F095-4880-95EC-7BD6E2A803C0}" type="slidenum">
              <a:rPr lang="en-US" smtClean="0"/>
              <a:t>‹#›</a:t>
            </a:fld>
            <a:endParaRPr lang="en-US"/>
          </a:p>
        </p:txBody>
      </p:sp>
    </p:spTree>
    <p:extLst>
      <p:ext uri="{BB962C8B-B14F-4D97-AF65-F5344CB8AC3E}">
        <p14:creationId xmlns:p14="http://schemas.microsoft.com/office/powerpoint/2010/main" val="145656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5587B2-9658-49B6-92F7-0A6EC7656C3F}" type="datetimeFigureOut">
              <a:rPr lang="en-US" smtClean="0"/>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73AC5-F095-4880-95EC-7BD6E2A803C0}" type="slidenum">
              <a:rPr lang="en-US" smtClean="0"/>
              <a:t>‹#›</a:t>
            </a:fld>
            <a:endParaRPr lang="en-US"/>
          </a:p>
        </p:txBody>
      </p:sp>
    </p:spTree>
    <p:extLst>
      <p:ext uri="{BB962C8B-B14F-4D97-AF65-F5344CB8AC3E}">
        <p14:creationId xmlns:p14="http://schemas.microsoft.com/office/powerpoint/2010/main" val="3928129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5587B2-9658-49B6-92F7-0A6EC7656C3F}" type="datetimeFigureOut">
              <a:rPr lang="en-US" smtClean="0"/>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73AC5-F095-4880-95EC-7BD6E2A803C0}" type="slidenum">
              <a:rPr lang="en-US" smtClean="0"/>
              <a:t>‹#›</a:t>
            </a:fld>
            <a:endParaRPr lang="en-US"/>
          </a:p>
        </p:txBody>
      </p:sp>
    </p:spTree>
    <p:extLst>
      <p:ext uri="{BB962C8B-B14F-4D97-AF65-F5344CB8AC3E}">
        <p14:creationId xmlns:p14="http://schemas.microsoft.com/office/powerpoint/2010/main" val="1997785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5587B2-9658-49B6-92F7-0A6EC7656C3F}" type="datetimeFigureOut">
              <a:rPr lang="en-US" smtClean="0"/>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73AC5-F095-4880-95EC-7BD6E2A803C0}" type="slidenum">
              <a:rPr lang="en-US" smtClean="0"/>
              <a:t>‹#›</a:t>
            </a:fld>
            <a:endParaRPr lang="en-US"/>
          </a:p>
        </p:txBody>
      </p:sp>
    </p:spTree>
    <p:extLst>
      <p:ext uri="{BB962C8B-B14F-4D97-AF65-F5344CB8AC3E}">
        <p14:creationId xmlns:p14="http://schemas.microsoft.com/office/powerpoint/2010/main" val="507519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5587B2-9658-49B6-92F7-0A6EC7656C3F}" type="datetimeFigureOut">
              <a:rPr lang="en-US" smtClean="0"/>
              <a:t>5/4/2024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73AC5-F095-4880-95EC-7BD6E2A803C0}" type="slidenum">
              <a:rPr lang="en-US" smtClean="0"/>
              <a:t>‹#›</a:t>
            </a:fld>
            <a:endParaRPr lang="en-US"/>
          </a:p>
        </p:txBody>
      </p:sp>
    </p:spTree>
    <p:extLst>
      <p:ext uri="{BB962C8B-B14F-4D97-AF65-F5344CB8AC3E}">
        <p14:creationId xmlns:p14="http://schemas.microsoft.com/office/powerpoint/2010/main" val="153635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5587B2-9658-49B6-92F7-0A6EC7656C3F}" type="datetimeFigureOut">
              <a:rPr lang="en-US" smtClean="0"/>
              <a:t>5/4/2024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D73AC5-F095-4880-95EC-7BD6E2A803C0}" type="slidenum">
              <a:rPr lang="en-US" smtClean="0"/>
              <a:t>‹#›</a:t>
            </a:fld>
            <a:endParaRPr lang="en-US"/>
          </a:p>
        </p:txBody>
      </p:sp>
    </p:spTree>
    <p:extLst>
      <p:ext uri="{BB962C8B-B14F-4D97-AF65-F5344CB8AC3E}">
        <p14:creationId xmlns:p14="http://schemas.microsoft.com/office/powerpoint/2010/main" val="253315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5587B2-9658-49B6-92F7-0A6EC7656C3F}" type="datetimeFigureOut">
              <a:rPr lang="en-US" smtClean="0"/>
              <a:t>5/4/2024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D73AC5-F095-4880-95EC-7BD6E2A803C0}" type="slidenum">
              <a:rPr lang="en-US" smtClean="0"/>
              <a:t>‹#›</a:t>
            </a:fld>
            <a:endParaRPr lang="en-US"/>
          </a:p>
        </p:txBody>
      </p:sp>
    </p:spTree>
    <p:extLst>
      <p:ext uri="{BB962C8B-B14F-4D97-AF65-F5344CB8AC3E}">
        <p14:creationId xmlns:p14="http://schemas.microsoft.com/office/powerpoint/2010/main" val="584168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587B2-9658-49B6-92F7-0A6EC7656C3F}" type="datetimeFigureOut">
              <a:rPr lang="en-US" smtClean="0"/>
              <a:t>5/4/2024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D73AC5-F095-4880-95EC-7BD6E2A803C0}" type="slidenum">
              <a:rPr lang="en-US" smtClean="0"/>
              <a:t>‹#›</a:t>
            </a:fld>
            <a:endParaRPr lang="en-US"/>
          </a:p>
        </p:txBody>
      </p:sp>
    </p:spTree>
    <p:extLst>
      <p:ext uri="{BB962C8B-B14F-4D97-AF65-F5344CB8AC3E}">
        <p14:creationId xmlns:p14="http://schemas.microsoft.com/office/powerpoint/2010/main" val="4226569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5587B2-9658-49B6-92F7-0A6EC7656C3F}" type="datetimeFigureOut">
              <a:rPr lang="en-US" smtClean="0"/>
              <a:t>5/4/2024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73AC5-F095-4880-95EC-7BD6E2A803C0}" type="slidenum">
              <a:rPr lang="en-US" smtClean="0"/>
              <a:t>‹#›</a:t>
            </a:fld>
            <a:endParaRPr lang="en-US"/>
          </a:p>
        </p:txBody>
      </p:sp>
    </p:spTree>
    <p:extLst>
      <p:ext uri="{BB962C8B-B14F-4D97-AF65-F5344CB8AC3E}">
        <p14:creationId xmlns:p14="http://schemas.microsoft.com/office/powerpoint/2010/main" val="3748392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5587B2-9658-49B6-92F7-0A6EC7656C3F}" type="datetimeFigureOut">
              <a:rPr lang="en-US" smtClean="0"/>
              <a:t>5/4/2024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73AC5-F095-4880-95EC-7BD6E2A803C0}" type="slidenum">
              <a:rPr lang="en-US" smtClean="0"/>
              <a:t>‹#›</a:t>
            </a:fld>
            <a:endParaRPr lang="en-US"/>
          </a:p>
        </p:txBody>
      </p:sp>
    </p:spTree>
    <p:extLst>
      <p:ext uri="{BB962C8B-B14F-4D97-AF65-F5344CB8AC3E}">
        <p14:creationId xmlns:p14="http://schemas.microsoft.com/office/powerpoint/2010/main" val="1913093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587B2-9658-49B6-92F7-0A6EC7656C3F}" type="datetimeFigureOut">
              <a:rPr lang="en-US" smtClean="0"/>
              <a:t>5/4/2024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73AC5-F095-4880-95EC-7BD6E2A803C0}" type="slidenum">
              <a:rPr lang="en-US" smtClean="0"/>
              <a:t>‹#›</a:t>
            </a:fld>
            <a:endParaRPr lang="en-US"/>
          </a:p>
        </p:txBody>
      </p:sp>
    </p:spTree>
    <p:extLst>
      <p:ext uri="{BB962C8B-B14F-4D97-AF65-F5344CB8AC3E}">
        <p14:creationId xmlns:p14="http://schemas.microsoft.com/office/powerpoint/2010/main" val="1413359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Assisted Suicide, Euthanasia, and other End of Life Topics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90118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lnSpcReduction="10000"/>
          </a:bodyPr>
          <a:lstStyle/>
          <a:p>
            <a:pPr marL="0" indent="0">
              <a:buNone/>
            </a:pPr>
            <a:r>
              <a:rPr lang="en-US" dirty="0"/>
              <a:t>This was the general statement to God’s creation of us as humans, but He provides specifics in Genesis Chapter 2.</a:t>
            </a:r>
          </a:p>
          <a:p>
            <a:pPr marL="0" indent="0">
              <a:buNone/>
            </a:pPr>
            <a:r>
              <a:rPr lang="en-US" baseline="30000" dirty="0"/>
              <a:t>ESV </a:t>
            </a:r>
            <a:r>
              <a:rPr lang="en-US" b="1" dirty="0"/>
              <a:t>Genesis 2:7</a:t>
            </a:r>
            <a:r>
              <a:rPr lang="en-US" dirty="0"/>
              <a:t> then the LORD God formed the man of dust from the ground and breathed into his nostrils the breath of life, and the man became a living creature.</a:t>
            </a:r>
          </a:p>
          <a:p>
            <a:pPr marL="0" indent="0">
              <a:buNone/>
            </a:pPr>
            <a:r>
              <a:rPr lang="en-US" baseline="30000" dirty="0"/>
              <a:t>ESV </a:t>
            </a:r>
            <a:r>
              <a:rPr lang="en-US" b="1" dirty="0"/>
              <a:t>Genesis 2:21</a:t>
            </a:r>
            <a:r>
              <a:rPr lang="en-US" dirty="0"/>
              <a:t> So the LORD God caused a deep sleep to fall upon the man, and while he slept took one of his ribs and closed up its place with flesh. </a:t>
            </a:r>
            <a:r>
              <a:rPr lang="en-US" baseline="30000" dirty="0"/>
              <a:t>22</a:t>
            </a:r>
            <a:r>
              <a:rPr lang="en-US" dirty="0"/>
              <a:t> And the rib that the LORD God had taken from the man he made into a woman and brought her to the man.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00251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a:t>Scripture is clear about our origin.  We did not originate from apes.  We were made special by God.  This of course is echoed in other places of Scripture.  </a:t>
            </a:r>
          </a:p>
          <a:p>
            <a:pPr marL="0" indent="0">
              <a:buNone/>
            </a:pPr>
            <a:r>
              <a:rPr lang="en-US" baseline="30000" dirty="0"/>
              <a:t>ESV </a:t>
            </a:r>
            <a:r>
              <a:rPr lang="en-US" b="1" dirty="0"/>
              <a:t>Job 10:8</a:t>
            </a:r>
            <a:r>
              <a:rPr lang="en-US" dirty="0"/>
              <a:t> Your hands fashioned and made me, and now you have destroyed me altogether. </a:t>
            </a:r>
            <a:r>
              <a:rPr lang="en-US" baseline="30000" dirty="0"/>
              <a:t>9</a:t>
            </a:r>
            <a:r>
              <a:rPr lang="en-US" dirty="0"/>
              <a:t> Remember that you have made me like clay; and will you return me to the dust? </a:t>
            </a:r>
            <a:r>
              <a:rPr lang="en-US" baseline="30000" dirty="0"/>
              <a:t>10</a:t>
            </a:r>
            <a:r>
              <a:rPr lang="en-US" dirty="0"/>
              <a:t> Did you not pour me out like milk and curdle me like cheese? </a:t>
            </a:r>
            <a:r>
              <a:rPr lang="en-US" baseline="30000" dirty="0"/>
              <a:t>11</a:t>
            </a:r>
            <a:r>
              <a:rPr lang="en-US" dirty="0"/>
              <a:t> You clothed me with skin and flesh, and knit me together with bones and sinews.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91958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lnSpcReduction="20000"/>
          </a:bodyPr>
          <a:lstStyle/>
          <a:p>
            <a:pPr marL="0" indent="0">
              <a:buNone/>
            </a:pPr>
            <a:r>
              <a:rPr lang="en-US" baseline="30000" dirty="0"/>
              <a:t>ESV </a:t>
            </a:r>
            <a:r>
              <a:rPr lang="en-US" b="1" dirty="0"/>
              <a:t>Psalm 139:13</a:t>
            </a:r>
            <a:r>
              <a:rPr lang="en-US" dirty="0"/>
              <a:t> For you formed my inward parts; you knitted me together in my mother's womb. </a:t>
            </a:r>
            <a:r>
              <a:rPr lang="en-US" baseline="30000" dirty="0"/>
              <a:t>14</a:t>
            </a:r>
            <a:r>
              <a:rPr lang="en-US" dirty="0"/>
              <a:t> I praise you, for I am fearfully and wonderfully made. Wonderful are your works; my soul knows it very well. </a:t>
            </a:r>
            <a:r>
              <a:rPr lang="en-US" baseline="30000" dirty="0"/>
              <a:t>15</a:t>
            </a:r>
            <a:r>
              <a:rPr lang="en-US" dirty="0"/>
              <a:t> My frame was not hidden from you, when I was being made in secret, intricately woven in the depths of the earth. </a:t>
            </a:r>
            <a:r>
              <a:rPr lang="en-US" baseline="30000" dirty="0"/>
              <a:t>16</a:t>
            </a:r>
            <a:r>
              <a:rPr lang="en-US" dirty="0"/>
              <a:t> Your eyes saw my unformed substance; in your book were written, every one of them, the days that were formed for me, when as yet there were none of them. </a:t>
            </a:r>
            <a:r>
              <a:rPr lang="en-US" baseline="30000" dirty="0"/>
              <a:t>17</a:t>
            </a:r>
            <a:r>
              <a:rPr lang="en-US" dirty="0"/>
              <a:t> How precious to me are your thoughts, O God! How vast is the sum of them!</a:t>
            </a:r>
            <a:endParaRPr lang="en-US" baseline="30000" dirty="0"/>
          </a:p>
          <a:p>
            <a:pPr marL="0" indent="0">
              <a:buNone/>
            </a:pPr>
            <a:r>
              <a:rPr lang="en-US" baseline="30000" dirty="0"/>
              <a:t>ESV </a:t>
            </a:r>
            <a:r>
              <a:rPr lang="en-US" b="1" dirty="0"/>
              <a:t>Jeremiah 1:5</a:t>
            </a:r>
            <a:r>
              <a:rPr lang="en-US" dirty="0"/>
              <a:t> "Before I formed you in the womb I knew you, and before you were born I consecrated you; I appointed you a prophet to the nations."</a:t>
            </a:r>
          </a:p>
          <a:p>
            <a:pPr marL="0" indent="0">
              <a:buNone/>
            </a:pPr>
            <a:endParaRPr lang="en-US" dirty="0"/>
          </a:p>
        </p:txBody>
      </p:sp>
    </p:spTree>
    <p:extLst>
      <p:ext uri="{BB962C8B-B14F-4D97-AF65-F5344CB8AC3E}">
        <p14:creationId xmlns:p14="http://schemas.microsoft.com/office/powerpoint/2010/main" val="2142643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4800" dirty="0"/>
              <a:t>We looked at other passages too.  Scripture cannot be clearer about our origin.  </a:t>
            </a:r>
          </a:p>
          <a:p>
            <a:pPr marL="0" indent="0">
              <a:buNone/>
            </a:pPr>
            <a:r>
              <a:rPr lang="en-US" sz="4800" dirty="0"/>
              <a:t>So if we were created by God, given life by God, then do we have the right to take it?  We would argue no.  </a:t>
            </a:r>
          </a:p>
        </p:txBody>
      </p:sp>
    </p:spTree>
    <p:extLst>
      <p:ext uri="{BB962C8B-B14F-4D97-AF65-F5344CB8AC3E}">
        <p14:creationId xmlns:p14="http://schemas.microsoft.com/office/powerpoint/2010/main" val="2801734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marL="0" indent="0">
              <a:buNone/>
            </a:pPr>
            <a:r>
              <a:rPr lang="en-US" dirty="0"/>
              <a:t>Death came into the world as a result of Adam and Eve’s sin as you know.  </a:t>
            </a:r>
          </a:p>
          <a:p>
            <a:pPr marL="0" indent="0">
              <a:buNone/>
            </a:pPr>
            <a:r>
              <a:rPr lang="en-US" baseline="30000" dirty="0"/>
              <a:t>ESV </a:t>
            </a:r>
            <a:r>
              <a:rPr lang="en-US" b="1" dirty="0"/>
              <a:t>Genesis 2:17</a:t>
            </a:r>
            <a:r>
              <a:rPr lang="en-US" dirty="0"/>
              <a:t> but of the tree of the knowledge of good and evil you shall not eat, for in the day that you eat of it you shall surely die.“</a:t>
            </a:r>
          </a:p>
          <a:p>
            <a:pPr marL="0" indent="0">
              <a:buNone/>
            </a:pPr>
            <a:r>
              <a:rPr lang="en-US" baseline="30000" dirty="0"/>
              <a:t>ESV </a:t>
            </a:r>
            <a:r>
              <a:rPr lang="en-US" b="1" dirty="0"/>
              <a:t>Genesis 3:19</a:t>
            </a:r>
            <a:r>
              <a:rPr lang="en-US" dirty="0"/>
              <a:t> By the sweat of your face you shall eat bread, till you return to the ground, for out of it you were taken; for you are dust, and to dust you shall return."</a:t>
            </a:r>
          </a:p>
          <a:p>
            <a:pPr marL="0" indent="0">
              <a:buNone/>
            </a:pPr>
            <a:r>
              <a:rPr lang="en-US" dirty="0"/>
              <a:t>The punishment for our disobedience was death.  The returning to dust. </a:t>
            </a:r>
          </a:p>
          <a:p>
            <a:pPr marL="0" indent="0">
              <a:buNone/>
            </a:pPr>
            <a:endParaRPr lang="en-US" dirty="0"/>
          </a:p>
        </p:txBody>
      </p:sp>
    </p:spTree>
    <p:extLst>
      <p:ext uri="{BB962C8B-B14F-4D97-AF65-F5344CB8AC3E}">
        <p14:creationId xmlns:p14="http://schemas.microsoft.com/office/powerpoint/2010/main" val="1087912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sz="4000" dirty="0"/>
              <a:t>Therefore, it should be God’s authority to decide our dying day.  We are not to assist in a death.  Where do we see this?</a:t>
            </a:r>
          </a:p>
          <a:p>
            <a:pPr marL="0" indent="0">
              <a:buNone/>
            </a:pPr>
            <a:r>
              <a:rPr lang="en-US" sz="4000" dirty="0"/>
              <a:t>The account of Cain and Abel.  The Lord warns Cain that “sin is crouching at your door” in considering his action against his brother.  He does it anyway.  What was his punishment from God?</a:t>
            </a:r>
          </a:p>
          <a:p>
            <a:pPr marL="0" indent="0">
              <a:buNone/>
            </a:pPr>
            <a:endParaRPr lang="en-US" dirty="0"/>
          </a:p>
        </p:txBody>
      </p:sp>
    </p:spTree>
    <p:extLst>
      <p:ext uri="{BB962C8B-B14F-4D97-AF65-F5344CB8AC3E}">
        <p14:creationId xmlns:p14="http://schemas.microsoft.com/office/powerpoint/2010/main" val="3717579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lstStyle/>
          <a:p>
            <a:pPr marL="0" indent="0">
              <a:buNone/>
            </a:pPr>
            <a:r>
              <a:rPr lang="en-US" sz="3600" baseline="30000" dirty="0"/>
              <a:t>ESV </a:t>
            </a:r>
            <a:r>
              <a:rPr lang="en-US" sz="3600" b="1" dirty="0"/>
              <a:t>Genesis 4:10</a:t>
            </a:r>
            <a:r>
              <a:rPr lang="en-US" sz="3600" dirty="0"/>
              <a:t> And the LORD said, "What have you done? The voice of your brother's blood is crying to me from the ground. </a:t>
            </a:r>
            <a:r>
              <a:rPr lang="en-US" sz="3600" baseline="30000" dirty="0"/>
              <a:t>11</a:t>
            </a:r>
            <a:r>
              <a:rPr lang="en-US" sz="3600" dirty="0"/>
              <a:t> And now you are cursed from the ground, which has opened its mouth to receive your brother's blood from your hand.”</a:t>
            </a:r>
          </a:p>
          <a:p>
            <a:pPr marL="0" indent="0">
              <a:buNone/>
            </a:pPr>
            <a:r>
              <a:rPr lang="en-US" sz="3600" dirty="0"/>
              <a:t>Remember then that God forbids people from killing Cain.  An individual man is not to take the life of another creation of God, even if they may seem to deserve it.  </a:t>
            </a:r>
          </a:p>
          <a:p>
            <a:pPr marL="0" indent="0">
              <a:buNone/>
            </a:pPr>
            <a:endParaRPr lang="en-US" dirty="0"/>
          </a:p>
        </p:txBody>
      </p:sp>
    </p:spTree>
    <p:extLst>
      <p:ext uri="{BB962C8B-B14F-4D97-AF65-F5344CB8AC3E}">
        <p14:creationId xmlns:p14="http://schemas.microsoft.com/office/powerpoint/2010/main" val="1342427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000" baseline="30000" dirty="0"/>
              <a:t>ESV </a:t>
            </a:r>
            <a:r>
              <a:rPr lang="en-US" sz="4000" b="1" dirty="0"/>
              <a:t>Genesis 4:15</a:t>
            </a:r>
            <a:r>
              <a:rPr lang="en-US" sz="4000" dirty="0"/>
              <a:t> Then the LORD said to him, "Not so! If anyone kills Cain, vengeance shall be taken on him sevenfold." And the LORD put a mark on Cain, lest any who found him should attack him.</a:t>
            </a:r>
          </a:p>
          <a:p>
            <a:pPr marL="0" indent="0">
              <a:buNone/>
            </a:pPr>
            <a:r>
              <a:rPr lang="en-US" sz="4000" dirty="0"/>
              <a:t>God makes it clear one is not to take the life of another.  </a:t>
            </a:r>
          </a:p>
        </p:txBody>
      </p:sp>
    </p:spTree>
    <p:extLst>
      <p:ext uri="{BB962C8B-B14F-4D97-AF65-F5344CB8AC3E}">
        <p14:creationId xmlns:p14="http://schemas.microsoft.com/office/powerpoint/2010/main" val="1593013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lstStyle/>
          <a:p>
            <a:pPr marL="0" indent="0">
              <a:buNone/>
            </a:pPr>
            <a:r>
              <a:rPr lang="en-US" sz="3600" dirty="0"/>
              <a:t>He confirms this after the Flood.</a:t>
            </a:r>
          </a:p>
          <a:p>
            <a:pPr marL="0" indent="0">
              <a:buNone/>
            </a:pPr>
            <a:r>
              <a:rPr lang="en-US" sz="3600" baseline="30000" dirty="0"/>
              <a:t>ESV </a:t>
            </a:r>
            <a:r>
              <a:rPr lang="en-US" sz="3600" b="1" dirty="0"/>
              <a:t>Genesis 9:6</a:t>
            </a:r>
            <a:r>
              <a:rPr lang="en-US" sz="3600" dirty="0"/>
              <a:t> "Whoever sheds the blood of man, by man shall his blood be shed, for God made man in his own image.”</a:t>
            </a:r>
          </a:p>
          <a:p>
            <a:pPr marL="0" indent="0">
              <a:buNone/>
            </a:pPr>
            <a:r>
              <a:rPr lang="en-US" sz="3600" dirty="0"/>
              <a:t>It is not our life to take.  In fact, the Lord makes this abundantly clear in His Levitical laws.  </a:t>
            </a:r>
          </a:p>
          <a:p>
            <a:pPr marL="0" indent="0">
              <a:buNone/>
            </a:pPr>
            <a:r>
              <a:rPr lang="en-US" sz="3600" baseline="30000" dirty="0"/>
              <a:t>ESV </a:t>
            </a:r>
            <a:r>
              <a:rPr lang="en-US" sz="3600" b="1" dirty="0"/>
              <a:t>Exodus 20:13</a:t>
            </a:r>
            <a:r>
              <a:rPr lang="en-US" sz="3600" dirty="0"/>
              <a:t> "You shall not murder.</a:t>
            </a:r>
          </a:p>
          <a:p>
            <a:pPr marL="0" indent="0">
              <a:buNone/>
            </a:pPr>
            <a:r>
              <a:rPr lang="en-US" sz="3600" baseline="30000" dirty="0"/>
              <a:t>ESV </a:t>
            </a:r>
            <a:r>
              <a:rPr lang="en-US" sz="3600" b="1" dirty="0"/>
              <a:t>Exodus 21:12</a:t>
            </a:r>
            <a:r>
              <a:rPr lang="en-US" sz="3600" dirty="0"/>
              <a:t> "Whoever strikes a man so that he dies shall be put to death.</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97276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92500" lnSpcReduction="20000"/>
          </a:bodyPr>
          <a:lstStyle/>
          <a:p>
            <a:pPr marL="0" indent="0">
              <a:buNone/>
            </a:pPr>
            <a:r>
              <a:rPr lang="en-US" baseline="30000" dirty="0"/>
              <a:t>ESV </a:t>
            </a:r>
            <a:r>
              <a:rPr lang="en-US" b="1" dirty="0"/>
              <a:t>Leviticus 24:17</a:t>
            </a:r>
            <a:r>
              <a:rPr lang="en-US" dirty="0"/>
              <a:t> "Whoever takes a human life shall surely be put to death. </a:t>
            </a:r>
            <a:r>
              <a:rPr lang="en-US" baseline="30000" dirty="0"/>
              <a:t>18</a:t>
            </a:r>
            <a:r>
              <a:rPr lang="en-US" dirty="0"/>
              <a:t> Whoever takes an animal's life shall make it good, life for life. </a:t>
            </a:r>
            <a:r>
              <a:rPr lang="en-US" baseline="30000" dirty="0"/>
              <a:t>19</a:t>
            </a:r>
            <a:r>
              <a:rPr lang="en-US" dirty="0"/>
              <a:t> If anyone injures his neighbor, as he has done it shall be done to him, </a:t>
            </a:r>
            <a:r>
              <a:rPr lang="en-US" baseline="30000" dirty="0"/>
              <a:t>20</a:t>
            </a:r>
            <a:r>
              <a:rPr lang="en-US" dirty="0"/>
              <a:t> fracture for fracture, eye for eye, tooth for tooth; whatever injury he has given a person shall be given to him. </a:t>
            </a:r>
            <a:r>
              <a:rPr lang="en-US" baseline="30000" dirty="0"/>
              <a:t>21</a:t>
            </a:r>
            <a:r>
              <a:rPr lang="en-US" dirty="0"/>
              <a:t> Whoever kills an animal shall make it good, and whoever kills a person shall be put to death. </a:t>
            </a:r>
            <a:r>
              <a:rPr lang="en-US" baseline="30000" dirty="0"/>
              <a:t>22</a:t>
            </a:r>
            <a:r>
              <a:rPr lang="en-US" dirty="0"/>
              <a:t> You shall have the same rule for the sojourner and for the native, for I am the LORD your God." </a:t>
            </a:r>
            <a:r>
              <a:rPr lang="en-US" baseline="30000" dirty="0"/>
              <a:t>23</a:t>
            </a:r>
            <a:r>
              <a:rPr lang="en-US" dirty="0"/>
              <a:t> So Moses spoke to the people of Israel, and they brought out of the camp the one who had cursed and stoned him with stones. Thus the people of Israel did as the LORD commanded Moses.</a:t>
            </a:r>
          </a:p>
          <a:p>
            <a:pPr marL="0" indent="0">
              <a:buNone/>
            </a:pPr>
            <a:endParaRPr lang="en-US" dirty="0"/>
          </a:p>
        </p:txBody>
      </p:sp>
    </p:spTree>
    <p:extLst>
      <p:ext uri="{BB962C8B-B14F-4D97-AF65-F5344CB8AC3E}">
        <p14:creationId xmlns:p14="http://schemas.microsoft.com/office/powerpoint/2010/main" val="2245795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a:t>Why this topic?  </a:t>
            </a:r>
          </a:p>
          <a:p>
            <a:pPr marL="0" indent="0">
              <a:buNone/>
            </a:pPr>
            <a:r>
              <a:rPr lang="en-US" dirty="0"/>
              <a:t>We know how there has been so much advancement in the medical field through the years.  Now people have many options if they chose to assist them to die, whether by assisted suicide or euthanasia.  Should we in any way accept and use such unnatural aids to death?  The answer of God’s Word is clear.  NO.  </a:t>
            </a:r>
          </a:p>
          <a:p>
            <a:pPr marL="0" indent="0">
              <a:buNone/>
            </a:pPr>
            <a:r>
              <a:rPr lang="en-US" dirty="0"/>
              <a:t>It is God’s life to give and it is His to take any in time as He chooses.   But why do we say this?</a:t>
            </a:r>
          </a:p>
          <a:p>
            <a:pPr marL="0" indent="0">
              <a:buNone/>
            </a:pPr>
            <a:endParaRPr lang="en-US" dirty="0"/>
          </a:p>
        </p:txBody>
      </p:sp>
    </p:spTree>
    <p:extLst>
      <p:ext uri="{BB962C8B-B14F-4D97-AF65-F5344CB8AC3E}">
        <p14:creationId xmlns:p14="http://schemas.microsoft.com/office/powerpoint/2010/main" val="460511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77500" lnSpcReduction="20000"/>
          </a:bodyPr>
          <a:lstStyle/>
          <a:p>
            <a:pPr marL="0" indent="0">
              <a:buNone/>
            </a:pPr>
            <a:r>
              <a:rPr lang="en-US" dirty="0"/>
              <a:t>Now there were allowances for unintentionally killing another, but still there were commanded consequences.  </a:t>
            </a:r>
          </a:p>
          <a:p>
            <a:pPr marL="0" indent="0">
              <a:buNone/>
            </a:pPr>
            <a:r>
              <a:rPr lang="en-US" baseline="30000" dirty="0"/>
              <a:t>ESV </a:t>
            </a:r>
            <a:r>
              <a:rPr lang="en-US" b="1" dirty="0"/>
              <a:t>Numbers 35:9</a:t>
            </a:r>
            <a:r>
              <a:rPr lang="en-US" dirty="0"/>
              <a:t> And the LORD spoke to Moses, saying, </a:t>
            </a:r>
            <a:r>
              <a:rPr lang="en-US" baseline="30000" dirty="0"/>
              <a:t>10</a:t>
            </a:r>
            <a:r>
              <a:rPr lang="en-US" dirty="0"/>
              <a:t> "Speak to the people of Israel and say to them, When you cross the Jordan into the land of Canaan, </a:t>
            </a:r>
            <a:r>
              <a:rPr lang="en-US" baseline="30000" dirty="0"/>
              <a:t>11</a:t>
            </a:r>
            <a:r>
              <a:rPr lang="en-US" dirty="0"/>
              <a:t> then you shall select cities to be cities of refuge for you, that the manslayer who kills any person without intent may flee there. </a:t>
            </a:r>
            <a:r>
              <a:rPr lang="en-US" baseline="30000" dirty="0"/>
              <a:t>12</a:t>
            </a:r>
            <a:r>
              <a:rPr lang="en-US" dirty="0"/>
              <a:t> The cities shall be for you a refuge from the avenger, that the manslayer may not die until he stands before the congregation for judgment. </a:t>
            </a:r>
            <a:r>
              <a:rPr lang="en-US" baseline="30000" dirty="0"/>
              <a:t>13</a:t>
            </a:r>
            <a:r>
              <a:rPr lang="en-US" dirty="0"/>
              <a:t> And the cities that you give shall be your six cities of refuge. </a:t>
            </a:r>
            <a:r>
              <a:rPr lang="en-US" baseline="30000" dirty="0"/>
              <a:t>14</a:t>
            </a:r>
            <a:r>
              <a:rPr lang="en-US" dirty="0"/>
              <a:t> You shall give three cities beyond the Jordan, and three cities in the land of Canaan, to be cities of refuge. </a:t>
            </a:r>
            <a:r>
              <a:rPr lang="en-US" baseline="30000" dirty="0"/>
              <a:t>15</a:t>
            </a:r>
            <a:r>
              <a:rPr lang="en-US" dirty="0"/>
              <a:t> These six cities shall be for refuge for the people of Israel, and for the stranger and for the sojourner among them, that anyone who kills any person without intent may flee there. </a:t>
            </a:r>
            <a:r>
              <a:rPr lang="en-US" baseline="30000" dirty="0"/>
              <a:t>16</a:t>
            </a:r>
            <a:r>
              <a:rPr lang="en-US" dirty="0"/>
              <a:t> "But if he struck him down with an iron object, so that he died, he is a murderer. The murderer shall be put to death.</a:t>
            </a:r>
          </a:p>
          <a:p>
            <a:pPr marL="0" indent="0">
              <a:buNone/>
            </a:pPr>
            <a:endParaRPr lang="en-US" dirty="0"/>
          </a:p>
        </p:txBody>
      </p:sp>
    </p:spTree>
    <p:extLst>
      <p:ext uri="{BB962C8B-B14F-4D97-AF65-F5344CB8AC3E}">
        <p14:creationId xmlns:p14="http://schemas.microsoft.com/office/powerpoint/2010/main" val="2111186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marL="0" indent="0">
              <a:buNone/>
            </a:pPr>
            <a:r>
              <a:rPr lang="en-US" dirty="0"/>
              <a:t>Why is this the case?  Because Job expresses the right faith toward God. </a:t>
            </a:r>
          </a:p>
          <a:p>
            <a:pPr marL="0" indent="0">
              <a:buNone/>
            </a:pPr>
            <a:r>
              <a:rPr lang="en-US" baseline="30000" dirty="0"/>
              <a:t>ESV </a:t>
            </a:r>
            <a:r>
              <a:rPr lang="en-US" b="1" dirty="0"/>
              <a:t>Job 1:21</a:t>
            </a:r>
            <a:r>
              <a:rPr lang="en-US" dirty="0"/>
              <a:t> And he said, "Naked I came from my mother's womb, and naked shall I return. The LORD gave, and the LORD has taken away; blessed be the name of the LORD."</a:t>
            </a:r>
          </a:p>
          <a:p>
            <a:pPr marL="0" indent="0">
              <a:buNone/>
            </a:pPr>
            <a:r>
              <a:rPr lang="en-US" dirty="0"/>
              <a:t>Our lives are not really our own, but the Lords.</a:t>
            </a:r>
          </a:p>
          <a:p>
            <a:pPr marL="0" indent="0">
              <a:buNone/>
            </a:pPr>
            <a:r>
              <a:rPr lang="en-US" dirty="0"/>
              <a:t>Quote in </a:t>
            </a:r>
            <a:r>
              <a:rPr lang="en-US"/>
              <a:t>the CTCR </a:t>
            </a:r>
            <a:r>
              <a:rPr lang="en-US" dirty="0"/>
              <a:t>report, “We are stewards, not owners, of the lives God entrusts to us. If our lives are given from God, we certainly have no authority over the lives and deaths of others.” </a:t>
            </a:r>
          </a:p>
        </p:txBody>
      </p:sp>
    </p:spTree>
    <p:extLst>
      <p:ext uri="{BB962C8B-B14F-4D97-AF65-F5344CB8AC3E}">
        <p14:creationId xmlns:p14="http://schemas.microsoft.com/office/powerpoint/2010/main" val="1149781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marL="0" indent="0">
              <a:buNone/>
            </a:pPr>
            <a:r>
              <a:rPr lang="en-US" dirty="0"/>
              <a:t>They also quote I Corinthians 6:19-20</a:t>
            </a:r>
          </a:p>
          <a:p>
            <a:pPr marL="0" indent="0">
              <a:buNone/>
            </a:pPr>
            <a:r>
              <a:rPr lang="en-US" dirty="0"/>
              <a:t>“You are not your own, for you were bought with a price.  So glorify God in your body”</a:t>
            </a:r>
          </a:p>
          <a:p>
            <a:pPr marL="0" indent="0">
              <a:buNone/>
            </a:pPr>
            <a:r>
              <a:rPr lang="en-US" dirty="0"/>
              <a:t>It says, “Since we are both dependent and finite, necessarily creature rather than Creator, any effort to arrogate to ourselves rights that properly belong only to God (i.e. giving or taking life) can only be counted as foolish in the extreme or, more properly, an act of cosmic treason.”-p. 7</a:t>
            </a:r>
          </a:p>
        </p:txBody>
      </p:sp>
    </p:spTree>
    <p:extLst>
      <p:ext uri="{BB962C8B-B14F-4D97-AF65-F5344CB8AC3E}">
        <p14:creationId xmlns:p14="http://schemas.microsoft.com/office/powerpoint/2010/main" val="2414718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a:t>Therefore, based on the clear testimony of God’s Word, the Lord never advocates that we take our own lives or the lives of another, unless in war and defense of self or as punishment by the community regarding a sin.  </a:t>
            </a:r>
          </a:p>
          <a:p>
            <a:pPr marL="0" indent="0">
              <a:buNone/>
            </a:pPr>
            <a:r>
              <a:rPr lang="en-US" sz="3600" dirty="0"/>
              <a:t>But those advocating for its allowance argue that they have a moral high ground because they are sparing someone from ongoing or future suffering. </a:t>
            </a:r>
          </a:p>
        </p:txBody>
      </p:sp>
    </p:spTree>
    <p:extLst>
      <p:ext uri="{BB962C8B-B14F-4D97-AF65-F5344CB8AC3E}">
        <p14:creationId xmlns:p14="http://schemas.microsoft.com/office/powerpoint/2010/main" val="3349573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85000" lnSpcReduction="10000"/>
          </a:bodyPr>
          <a:lstStyle/>
          <a:p>
            <a:pPr marL="0" indent="0">
              <a:buNone/>
            </a:pPr>
            <a:r>
              <a:rPr lang="en-US" dirty="0"/>
              <a:t>While this view does sound altruistic and merciful, it is still over-stepping our authority as humans.  At no point does the Lord tell someone to take another’s life for the purpose of relieving them of future suffering.  Now you have examples of those who did this in the Bible, but they are always the ones who have been overtaken really by Satan and acting against God’s will.</a:t>
            </a:r>
          </a:p>
          <a:p>
            <a:pPr marL="0" indent="0">
              <a:buNone/>
            </a:pPr>
            <a:r>
              <a:rPr lang="en-US" dirty="0"/>
              <a:t>Examples: Saul (I Samuel 31:3-6-He kills himself), </a:t>
            </a:r>
            <a:r>
              <a:rPr lang="en-US" dirty="0" err="1"/>
              <a:t>Ahithophel</a:t>
            </a:r>
            <a:r>
              <a:rPr lang="en-US" dirty="0"/>
              <a:t> (2 Samuel 17:23-he gave unfaithful advice to Absalom and rebelled against David-hangs himself), Abimelech (Judges 9:22-57-a woman dropped a millstone on his head.  He then calls his armor-bearer to kill him, so that it couldn’t be said that a woman killed him), </a:t>
            </a:r>
            <a:r>
              <a:rPr lang="en-US" dirty="0" err="1"/>
              <a:t>Zimri</a:t>
            </a:r>
            <a:r>
              <a:rPr lang="en-US" dirty="0"/>
              <a:t> (I Kings 16:15-20-very evil and burns himself in his house), Judas (Matthew 27:3-10-Satan entered him).  </a:t>
            </a:r>
          </a:p>
          <a:p>
            <a:pPr marL="0" indent="0">
              <a:buNone/>
            </a:pPr>
            <a:endParaRPr lang="en-US" dirty="0"/>
          </a:p>
        </p:txBody>
      </p:sp>
    </p:spTree>
    <p:extLst>
      <p:ext uri="{BB962C8B-B14F-4D97-AF65-F5344CB8AC3E}">
        <p14:creationId xmlns:p14="http://schemas.microsoft.com/office/powerpoint/2010/main" val="2762750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marL="0" indent="0">
              <a:buNone/>
            </a:pPr>
            <a:r>
              <a:rPr lang="en-US" sz="5400" dirty="0"/>
              <a:t>This is partly why we oppose these kinds of practices, such as assisted suicide or euthanasia.</a:t>
            </a:r>
          </a:p>
          <a:p>
            <a:pPr marL="0" indent="0">
              <a:buNone/>
            </a:pPr>
            <a:r>
              <a:rPr lang="en-US" sz="5400" dirty="0"/>
              <a:t>Look at sheets-Comments on Assisted Suicide and the page on Care for the Dying  </a:t>
            </a:r>
          </a:p>
        </p:txBody>
      </p:sp>
    </p:spTree>
    <p:extLst>
      <p:ext uri="{BB962C8B-B14F-4D97-AF65-F5344CB8AC3E}">
        <p14:creationId xmlns:p14="http://schemas.microsoft.com/office/powerpoint/2010/main" val="3423455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 </a:t>
            </a:r>
            <a:endParaRPr lang="en-US" dirty="0"/>
          </a:p>
        </p:txBody>
      </p:sp>
      <p:sp>
        <p:nvSpPr>
          <p:cNvPr id="4" name="TextBox 3"/>
          <p:cNvSpPr txBox="1"/>
          <p:nvPr/>
        </p:nvSpPr>
        <p:spPr>
          <a:xfrm>
            <a:off x="457200" y="304800"/>
            <a:ext cx="8229600" cy="6247864"/>
          </a:xfrm>
          <a:prstGeom prst="rect">
            <a:avLst/>
          </a:prstGeom>
          <a:noFill/>
        </p:spPr>
        <p:txBody>
          <a:bodyPr wrap="square" rtlCol="0">
            <a:spAutoFit/>
          </a:bodyPr>
          <a:lstStyle/>
          <a:p>
            <a:r>
              <a:rPr lang="en-US" sz="4000" dirty="0" smtClean="0"/>
              <a:t>Now besides the clear commands of Scripture to not take another’s life and the argument that life is a gift of our Creator, which is not to be robbed of another.  </a:t>
            </a:r>
          </a:p>
          <a:p>
            <a:r>
              <a:rPr lang="en-US" sz="4000" dirty="0" smtClean="0"/>
              <a:t>We also want to emphasize the Lord’s desire to work on helping preserve life and to aid and assist our neighbor, rather than allowing them or assisting them in harming themselves.  </a:t>
            </a:r>
            <a:endParaRPr lang="en-US" sz="4000" dirty="0"/>
          </a:p>
        </p:txBody>
      </p:sp>
    </p:spTree>
    <p:extLst>
      <p:ext uri="{BB962C8B-B14F-4D97-AF65-F5344CB8AC3E}">
        <p14:creationId xmlns:p14="http://schemas.microsoft.com/office/powerpoint/2010/main" val="4147421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Like in the CTCR report from April 2023, they write, “Lutheran catechesis reinforces the truth that the Fifth Commandment calls upon us to ‘fear and love God, so that we do not hurt or harm our neighbor in his body, but help and support him in every physical need.”  The Ramsey Colloquium’s directive, “always to care, never to kill” echoes this tradition.  ‘For Christians, each person’s life is a divine gift and trust, taken up into God’s own eternal life in Jesus, to be guarded and respected in others and in oneself.”-p. 13</a:t>
            </a:r>
            <a:endParaRPr lang="en-US" dirty="0"/>
          </a:p>
        </p:txBody>
      </p:sp>
    </p:spTree>
    <p:extLst>
      <p:ext uri="{BB962C8B-B14F-4D97-AF65-F5344CB8AC3E}">
        <p14:creationId xmlns:p14="http://schemas.microsoft.com/office/powerpoint/2010/main" val="635376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lstStyle/>
          <a:p>
            <a:pPr marL="0" indent="0">
              <a:buNone/>
            </a:pPr>
            <a:r>
              <a:rPr lang="en-US" dirty="0" smtClean="0"/>
              <a:t>We can think of the story of the Good Samaritan.  He could have just left the man to die, but He is commended for loving His neighbor in helping preserve it.  </a:t>
            </a:r>
          </a:p>
          <a:p>
            <a:pPr marL="0" indent="0">
              <a:buNone/>
            </a:pPr>
            <a:r>
              <a:rPr lang="en-US" dirty="0" smtClean="0"/>
              <a:t>Another example:  Jesus healing a man on the Sabbath.  The Pharisees didn’t think Jesus should do this, but look at what Jesus says.  </a:t>
            </a:r>
          </a:p>
          <a:p>
            <a:pPr marL="0" indent="0">
              <a:buNone/>
            </a:pPr>
            <a:r>
              <a:rPr lang="en-US" dirty="0" smtClean="0"/>
              <a:t>Look at Luke 14:1-6.</a:t>
            </a:r>
          </a:p>
          <a:p>
            <a:pPr marL="0" indent="0">
              <a:buNone/>
            </a:pPr>
            <a:r>
              <a:rPr lang="en-US" dirty="0" smtClean="0"/>
              <a:t>We see Jesus’ value of life in the account of the death of </a:t>
            </a:r>
            <a:r>
              <a:rPr lang="en-US" dirty="0" err="1" smtClean="0"/>
              <a:t>Jairus</a:t>
            </a:r>
            <a:r>
              <a:rPr lang="en-US" dirty="0" smtClean="0"/>
              <a:t>’ daughter.  </a:t>
            </a:r>
          </a:p>
          <a:p>
            <a:pPr marL="0" indent="0">
              <a:buNone/>
            </a:pPr>
            <a:r>
              <a:rPr lang="en-US" dirty="0" smtClean="0"/>
              <a:t>Look at Mark 5:21-23, 35ff.</a:t>
            </a:r>
            <a:endParaRPr lang="en-US" dirty="0"/>
          </a:p>
        </p:txBody>
      </p:sp>
    </p:spTree>
    <p:extLst>
      <p:ext uri="{BB962C8B-B14F-4D97-AF65-F5344CB8AC3E}">
        <p14:creationId xmlns:p14="http://schemas.microsoft.com/office/powerpoint/2010/main" val="606803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Now what about specific issues related to end of life?</a:t>
            </a:r>
          </a:p>
          <a:p>
            <a:pPr marL="514350" indent="-514350">
              <a:buAutoNum type="arabicPeriod"/>
            </a:pPr>
            <a:r>
              <a:rPr lang="en-US" dirty="0" smtClean="0"/>
              <a:t>Ventilators and Medical Prolongation of Life and Dying.</a:t>
            </a:r>
          </a:p>
          <a:p>
            <a:pPr marL="0" indent="0">
              <a:buNone/>
            </a:pPr>
            <a:r>
              <a:rPr lang="en-US" dirty="0" smtClean="0"/>
              <a:t>Read quote p. 15 of report</a:t>
            </a:r>
          </a:p>
          <a:p>
            <a:pPr marL="0" indent="0">
              <a:buNone/>
            </a:pPr>
            <a:r>
              <a:rPr lang="en-US" dirty="0" smtClean="0"/>
              <a:t>We don’t have a problem with DNR orders because if parts of the body, like the heart, have failed to continue to work, we would let things continue as God would intend if it is the wish of the person.  We are not stopping the heart.  A medical condition is.  </a:t>
            </a:r>
            <a:endParaRPr lang="en-US" dirty="0"/>
          </a:p>
        </p:txBody>
      </p:sp>
    </p:spTree>
    <p:extLst>
      <p:ext uri="{BB962C8B-B14F-4D97-AF65-F5344CB8AC3E}">
        <p14:creationId xmlns:p14="http://schemas.microsoft.com/office/powerpoint/2010/main" val="2165484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a:t>First of all, why is this a topic to be studied?</a:t>
            </a:r>
          </a:p>
          <a:p>
            <a:pPr marL="514350" indent="-514350">
              <a:buAutoNum type="arabicPeriod"/>
            </a:pPr>
            <a:r>
              <a:rPr lang="en-US" dirty="0"/>
              <a:t>Popular sentiment seems to be favoring these kinds of practices today. </a:t>
            </a:r>
          </a:p>
          <a:p>
            <a:pPr marL="0" indent="0">
              <a:buNone/>
            </a:pPr>
            <a:r>
              <a:rPr lang="en-US" dirty="0"/>
              <a:t>In a Gallup survey conducted in May of 2020, nearly 3 out of 4 Americans answered “yes” to the following question:</a:t>
            </a:r>
          </a:p>
          <a:p>
            <a:pPr marL="0" indent="0">
              <a:buNone/>
            </a:pPr>
            <a:r>
              <a:rPr lang="en-US" dirty="0"/>
              <a:t>“When a person has a disease that cannot be cured, do you think doctors should be allowed by law to end the patient’s life by some painless means if the patient and his or her family request it?  75% of males said yes, 73% of females.  79% of college graduates.  </a:t>
            </a:r>
          </a:p>
        </p:txBody>
      </p:sp>
    </p:spTree>
    <p:extLst>
      <p:ext uri="{BB962C8B-B14F-4D97-AF65-F5344CB8AC3E}">
        <p14:creationId xmlns:p14="http://schemas.microsoft.com/office/powerpoint/2010/main" val="3641286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sz="4000" dirty="0"/>
              <a:t>However, we </a:t>
            </a:r>
            <a:r>
              <a:rPr lang="en-US" sz="4000" dirty="0" smtClean="0"/>
              <a:t>are also not opposed to medical attention or extreme measures of care either if it will save a life.  The Lord has given us the wisdom to create procedures or medical equipment that can assist in preserving life.  Since those exist, we feel they can be used to sustain or save a physical life, such as ventilators, or respirators or feeding tubes.</a:t>
            </a:r>
            <a:endParaRPr lang="en-US" sz="4000" dirty="0"/>
          </a:p>
          <a:p>
            <a:pPr marL="0" indent="0">
              <a:buNone/>
            </a:pPr>
            <a:endParaRPr lang="en-US" dirty="0"/>
          </a:p>
        </p:txBody>
      </p:sp>
    </p:spTree>
    <p:extLst>
      <p:ext uri="{BB962C8B-B14F-4D97-AF65-F5344CB8AC3E}">
        <p14:creationId xmlns:p14="http://schemas.microsoft.com/office/powerpoint/2010/main" val="836664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Autofit/>
          </a:bodyPr>
          <a:lstStyle/>
          <a:p>
            <a:pPr marL="0" indent="0">
              <a:buNone/>
            </a:pPr>
            <a:r>
              <a:rPr lang="en-US" sz="4000" dirty="0" smtClean="0"/>
              <a:t>Quote from the report, “Tube feeding should never be deemed useless or futile if it sustains life and prevents death by starvation or dehydration.  Since a patient’s life is God-given, we will not deem a treatment futile that sustains the life, ‘even though we might all agree this is not the life anyone would choose for himself.’”-p. 16.  </a:t>
            </a:r>
            <a:endParaRPr lang="en-US" sz="4000" dirty="0"/>
          </a:p>
        </p:txBody>
      </p:sp>
    </p:spTree>
    <p:extLst>
      <p:ext uri="{BB962C8B-B14F-4D97-AF65-F5344CB8AC3E}">
        <p14:creationId xmlns:p14="http://schemas.microsoft.com/office/powerpoint/2010/main" val="2004705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4800" dirty="0" smtClean="0"/>
              <a:t>However, one might reasonably ask if ever removing artificial nutrition and hydration represents a permissible act.  Read 2</a:t>
            </a:r>
            <a:r>
              <a:rPr lang="en-US" sz="4800" baseline="30000" dirty="0" smtClean="0"/>
              <a:t>nd</a:t>
            </a:r>
            <a:r>
              <a:rPr lang="en-US" sz="4800" dirty="0" smtClean="0"/>
              <a:t> paragraph p. 16.  </a:t>
            </a:r>
            <a:endParaRPr lang="en-US" sz="4800" dirty="0"/>
          </a:p>
        </p:txBody>
      </p:sp>
    </p:spTree>
    <p:extLst>
      <p:ext uri="{BB962C8B-B14F-4D97-AF65-F5344CB8AC3E}">
        <p14:creationId xmlns:p14="http://schemas.microsoft.com/office/powerpoint/2010/main" val="42445234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indent="0">
              <a:buNone/>
            </a:pPr>
            <a:r>
              <a:rPr lang="en-US" sz="4400" dirty="0" smtClean="0"/>
              <a:t>What about those in a comatose state?  </a:t>
            </a:r>
          </a:p>
          <a:p>
            <a:pPr marL="0" indent="0">
              <a:buNone/>
            </a:pPr>
            <a:r>
              <a:rPr lang="en-US" sz="4400" dirty="0" smtClean="0"/>
              <a:t>Read last paragraph p. 16.  </a:t>
            </a:r>
          </a:p>
          <a:p>
            <a:pPr marL="0" indent="0">
              <a:buNone/>
            </a:pPr>
            <a:r>
              <a:rPr lang="en-US" sz="4400" dirty="0" smtClean="0"/>
              <a:t>“Even in a state of coma, patients are often aware of their surroundings and of conversations that take place.”-p. 15-16.</a:t>
            </a:r>
            <a:endParaRPr lang="en-US" sz="4400" dirty="0"/>
          </a:p>
        </p:txBody>
      </p:sp>
    </p:spTree>
    <p:extLst>
      <p:ext uri="{BB962C8B-B14F-4D97-AF65-F5344CB8AC3E}">
        <p14:creationId xmlns:p14="http://schemas.microsoft.com/office/powerpoint/2010/main" val="696027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43600"/>
          </a:xfrm>
        </p:spPr>
        <p:txBody>
          <a:bodyPr/>
          <a:lstStyle/>
          <a:p>
            <a:pPr marL="0" indent="0">
              <a:buNone/>
            </a:pPr>
            <a:r>
              <a:rPr lang="en-US" dirty="0" smtClean="0"/>
              <a:t>What about advance directives or “living wills”?  </a:t>
            </a:r>
          </a:p>
          <a:p>
            <a:pPr marL="0" indent="0">
              <a:buNone/>
            </a:pPr>
            <a:r>
              <a:rPr lang="en-US" dirty="0" smtClean="0"/>
              <a:t>Read p. 17-18.</a:t>
            </a:r>
          </a:p>
          <a:p>
            <a:pPr marL="0" indent="0">
              <a:buNone/>
            </a:pPr>
            <a:r>
              <a:rPr lang="en-US" dirty="0" smtClean="0"/>
              <a:t>What are the positives? Read paragraph p. </a:t>
            </a:r>
            <a:r>
              <a:rPr lang="en-US" dirty="0" smtClean="0"/>
              <a:t>18</a:t>
            </a:r>
            <a:endParaRPr lang="en-US" dirty="0" smtClean="0"/>
          </a:p>
          <a:p>
            <a:pPr marL="0" indent="0">
              <a:buNone/>
            </a:pPr>
            <a:r>
              <a:rPr lang="en-US" dirty="0"/>
              <a:t>What are concerns about it</a:t>
            </a:r>
            <a:r>
              <a:rPr lang="en-US" dirty="0" smtClean="0"/>
              <a:t>?  P. 19-20.</a:t>
            </a:r>
            <a:endParaRPr lang="en-US" dirty="0"/>
          </a:p>
          <a:p>
            <a:pPr marL="0" indent="0">
              <a:buNone/>
            </a:pPr>
            <a:r>
              <a:rPr lang="en-US" dirty="0" smtClean="0"/>
              <a:t>Does it take matters into our own hands a bit?  Perhaps, but yet someone would have to make those decisions if it comes to it.  It is nice for both our loved ones and the medical community to know our wishes regarding certain treatments and situations.  </a:t>
            </a:r>
            <a:endParaRPr lang="en-US" dirty="0"/>
          </a:p>
        </p:txBody>
      </p:sp>
    </p:spTree>
    <p:extLst>
      <p:ext uri="{BB962C8B-B14F-4D97-AF65-F5344CB8AC3E}">
        <p14:creationId xmlns:p14="http://schemas.microsoft.com/office/powerpoint/2010/main" val="8312944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marL="0" indent="0">
              <a:buNone/>
            </a:pPr>
            <a:r>
              <a:rPr lang="en-US" dirty="0" smtClean="0"/>
              <a:t>In a sense, we can see some of this in Scripture, although not exactly the same of course. </a:t>
            </a:r>
          </a:p>
          <a:p>
            <a:pPr marL="0" indent="0">
              <a:buNone/>
            </a:pPr>
            <a:r>
              <a:rPr lang="en-US" dirty="0" smtClean="0"/>
              <a:t>We see it in Abraham directing his servant regarding sending Isaac to his relatives to find a wife-Genesis 24.  He then specified the gifts He gave his children in Genesis 25:5-6.</a:t>
            </a:r>
          </a:p>
          <a:p>
            <a:pPr marL="0" indent="0">
              <a:buNone/>
            </a:pPr>
            <a:r>
              <a:rPr lang="en-US" dirty="0" smtClean="0"/>
              <a:t>Isaac intended on blessing Esau as his first born before He died, but of course, he was tricked into blessing Jacob instead.  This was the Lord’s will.  The older shall serve the younger-Genesis 27 </a:t>
            </a:r>
            <a:endParaRPr lang="en-US" dirty="0"/>
          </a:p>
        </p:txBody>
      </p:sp>
    </p:spTree>
    <p:extLst>
      <p:ext uri="{BB962C8B-B14F-4D97-AF65-F5344CB8AC3E}">
        <p14:creationId xmlns:p14="http://schemas.microsoft.com/office/powerpoint/2010/main" val="16459186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a:bodyPr>
          <a:lstStyle/>
          <a:p>
            <a:pPr marL="0" indent="0">
              <a:buNone/>
            </a:pPr>
            <a:r>
              <a:rPr lang="en-US" dirty="0" smtClean="0"/>
              <a:t>Jacob blessed his children before he died gave the directive that he be buried in the cave of his fathers-Genesis 49:28ff</a:t>
            </a:r>
          </a:p>
          <a:p>
            <a:pPr marL="0" indent="0">
              <a:buNone/>
            </a:pPr>
            <a:r>
              <a:rPr lang="en-US" dirty="0" smtClean="0"/>
              <a:t>Joseph gave the directive before he died that he wanted his bones taken and buried in the Promised Land-Genesis 50:25</a:t>
            </a:r>
          </a:p>
          <a:p>
            <a:pPr marL="0" indent="0">
              <a:buNone/>
            </a:pPr>
            <a:r>
              <a:rPr lang="en-US" dirty="0" smtClean="0"/>
              <a:t>Moses bestowed upon Joshua the authority to lead the people of Israel before he died-Deut. 34:9</a:t>
            </a:r>
          </a:p>
          <a:p>
            <a:pPr marL="0" indent="0">
              <a:buNone/>
            </a:pPr>
            <a:r>
              <a:rPr lang="en-US" dirty="0" smtClean="0"/>
              <a:t>David gave directives to Solomon before he died-I Kings 2 </a:t>
            </a:r>
          </a:p>
          <a:p>
            <a:pPr marL="0" indent="0">
              <a:buNone/>
            </a:pPr>
            <a:r>
              <a:rPr lang="en-US" dirty="0" smtClean="0"/>
              <a:t>I am sure there are other examples I did not think of.  </a:t>
            </a:r>
            <a:endParaRPr lang="en-US" dirty="0"/>
          </a:p>
        </p:txBody>
      </p:sp>
    </p:spTree>
    <p:extLst>
      <p:ext uri="{BB962C8B-B14F-4D97-AF65-F5344CB8AC3E}">
        <p14:creationId xmlns:p14="http://schemas.microsoft.com/office/powerpoint/2010/main" val="26989894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10000"/>
          </a:bodyPr>
          <a:lstStyle/>
          <a:p>
            <a:pPr marL="0" indent="0">
              <a:buNone/>
            </a:pPr>
            <a:r>
              <a:rPr lang="en-US" dirty="0" smtClean="0"/>
              <a:t>What about difficult decisions to refuse or withdraw treatment?  When is enough “enough”?</a:t>
            </a:r>
          </a:p>
          <a:p>
            <a:pPr marL="0" indent="0">
              <a:buNone/>
            </a:pPr>
            <a:r>
              <a:rPr lang="en-US" dirty="0" smtClean="0"/>
              <a:t>Read report p. 22</a:t>
            </a:r>
          </a:p>
          <a:p>
            <a:pPr marL="0" indent="0">
              <a:buNone/>
            </a:pPr>
            <a:r>
              <a:rPr lang="en-US" dirty="0" smtClean="0"/>
              <a:t>Also read </a:t>
            </a:r>
            <a:r>
              <a:rPr lang="en-US" dirty="0" smtClean="0"/>
              <a:t>report p. 23-24</a:t>
            </a:r>
            <a:r>
              <a:rPr lang="en-US" dirty="0" smtClean="0"/>
              <a:t>.</a:t>
            </a:r>
          </a:p>
          <a:p>
            <a:pPr marL="0" indent="0">
              <a:buNone/>
            </a:pPr>
            <a:r>
              <a:rPr lang="en-US" dirty="0" smtClean="0"/>
              <a:t>“Christian ethics does not choose death or aim at it.  Here it must be stated that neither do we make a false idol out of biological life as if it were the only or highest good.”-p. 23.</a:t>
            </a:r>
          </a:p>
          <a:p>
            <a:pPr marL="0" indent="0">
              <a:buNone/>
            </a:pPr>
            <a:r>
              <a:rPr lang="en-US" dirty="0" smtClean="0"/>
              <a:t>“Unlike those availing themselves of the permission in those states with physician assistance in suicide laws, we are not called to choose death or aim at it.  However, refusing treatments, even life-saving ones, may be a correct Christian choice.”-p. 23</a:t>
            </a: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3068535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Autofit/>
          </a:bodyPr>
          <a:lstStyle/>
          <a:p>
            <a:pPr marL="0" indent="0">
              <a:buNone/>
            </a:pPr>
            <a:r>
              <a:rPr lang="en-US" sz="3600" dirty="0" smtClean="0"/>
              <a:t>Guidance in this area</a:t>
            </a:r>
          </a:p>
          <a:p>
            <a:pPr marL="514350" indent="-514350">
              <a:buAutoNum type="arabicPeriod"/>
            </a:pPr>
            <a:r>
              <a:rPr lang="en-US" sz="3600" dirty="0" smtClean="0"/>
              <a:t>“First, a treatment may be refused if it is useless for the person relative to his condition”-Read paragraph p. 24</a:t>
            </a:r>
          </a:p>
          <a:p>
            <a:pPr marL="514350" indent="-514350">
              <a:buAutoNum type="arabicPeriod"/>
            </a:pPr>
            <a:r>
              <a:rPr lang="en-US" sz="3600" dirty="0" smtClean="0"/>
              <a:t>“Second, treatments that are useful and perhaps even lifesaving may sometimes be excessively burdensome.”-Read paragraph p. 24.</a:t>
            </a:r>
            <a:endParaRPr lang="en-US" sz="3600" dirty="0"/>
          </a:p>
        </p:txBody>
      </p:sp>
    </p:spTree>
    <p:extLst>
      <p:ext uri="{BB962C8B-B14F-4D97-AF65-F5344CB8AC3E}">
        <p14:creationId xmlns:p14="http://schemas.microsoft.com/office/powerpoint/2010/main" val="19489384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a:t>What about Hospice?  And administering drugs to ease pain</a:t>
            </a:r>
            <a:r>
              <a:rPr lang="en-US" dirty="0" smtClean="0"/>
              <a:t>?</a:t>
            </a:r>
          </a:p>
          <a:p>
            <a:pPr marL="0" indent="0">
              <a:buNone/>
            </a:pPr>
            <a:r>
              <a:rPr lang="en-US" dirty="0" smtClean="0"/>
              <a:t>I </a:t>
            </a:r>
            <a:r>
              <a:rPr lang="en-US" dirty="0"/>
              <a:t>have found Hospice to be a great comfort to people who are dying, as well as to their families.  Of course, they will offer a chaplain or spiritual care through it.  My only caution is sometimes people just assume they have gotten what they need spiritually in that moment from that chaplain, but I would want the opportunity to provide spiritual care to you as members in that time.  To bring both the Word and Sacrament to them. </a:t>
            </a:r>
            <a:endParaRPr lang="en-US" dirty="0" smtClean="0"/>
          </a:p>
          <a:p>
            <a:pPr marL="0" indent="0">
              <a:buNone/>
            </a:pPr>
            <a:r>
              <a:rPr lang="en-US" dirty="0" smtClean="0"/>
              <a:t>For further reading, read the report p. 29ff.</a:t>
            </a:r>
            <a:endParaRPr lang="en-US" dirty="0"/>
          </a:p>
          <a:p>
            <a:pPr marL="0" indent="0">
              <a:buNone/>
            </a:pPr>
            <a:endParaRPr lang="en-US" dirty="0"/>
          </a:p>
        </p:txBody>
      </p:sp>
    </p:spTree>
    <p:extLst>
      <p:ext uri="{BB962C8B-B14F-4D97-AF65-F5344CB8AC3E}">
        <p14:creationId xmlns:p14="http://schemas.microsoft.com/office/powerpoint/2010/main" val="2602185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514350" indent="-514350">
              <a:buAutoNum type="arabicPeriod" startAt="2"/>
            </a:pPr>
            <a:r>
              <a:rPr lang="en-US" dirty="0"/>
              <a:t>The medical community seems to be leaning towards acceptance of these practices</a:t>
            </a:r>
          </a:p>
          <a:p>
            <a:pPr marL="0" indent="0">
              <a:buNone/>
            </a:pPr>
            <a:r>
              <a:rPr lang="en-US" dirty="0"/>
              <a:t>In a 2020 report on physicians answer to this question “Should physician assisted dying be made legal for terminally ill patients?”, they found 55% of the more than 5,000 oncologists surveyed nationwide agreed.  Only 34% gave a definitive “no”.</a:t>
            </a:r>
          </a:p>
          <a:p>
            <a:pPr marL="0" indent="0">
              <a:buNone/>
            </a:pPr>
            <a:r>
              <a:rPr lang="en-US" dirty="0"/>
              <a:t>3.  There is more legal and political influence on changing state laws to allow for assisted suicide and Euthanasia.  </a:t>
            </a:r>
          </a:p>
        </p:txBody>
      </p:sp>
    </p:spTree>
    <p:extLst>
      <p:ext uri="{BB962C8B-B14F-4D97-AF65-F5344CB8AC3E}">
        <p14:creationId xmlns:p14="http://schemas.microsoft.com/office/powerpoint/2010/main" val="29919298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a:bodyPr>
          <a:lstStyle/>
          <a:p>
            <a:pPr marL="0" indent="0">
              <a:buNone/>
            </a:pPr>
            <a:r>
              <a:rPr lang="en-US" dirty="0" smtClean="0"/>
              <a:t>Some Summary Statements from the report</a:t>
            </a:r>
          </a:p>
          <a:p>
            <a:pPr marL="514350" indent="-514350">
              <a:buAutoNum type="arabicPeriod"/>
            </a:pPr>
            <a:r>
              <a:rPr lang="en-US" dirty="0" smtClean="0"/>
              <a:t>Burdens of Treatment vs. Burdens of Life</a:t>
            </a:r>
          </a:p>
          <a:p>
            <a:pPr marL="0" indent="0">
              <a:buNone/>
            </a:pPr>
            <a:r>
              <a:rPr lang="en-US" dirty="0" smtClean="0"/>
              <a:t>“We affirm that no one should be subjected to a treatment that would be useless.  But beyond this, no one need agree to every treatment proposed by physicians, regardless of how lifesaving it may be, if the treatment is excessively burdensome, i.e. cancer treatments.”</a:t>
            </a:r>
          </a:p>
          <a:p>
            <a:pPr marL="0" indent="0">
              <a:buNone/>
            </a:pPr>
            <a:r>
              <a:rPr lang="en-US" dirty="0" smtClean="0"/>
              <a:t>“Refusing a particular course of medical treatment because it proves too burdensome on the patient is radically different from considering the very life of the dying person to be a burden.”-p. 26</a:t>
            </a:r>
            <a:endParaRPr lang="en-US" dirty="0"/>
          </a:p>
        </p:txBody>
      </p:sp>
    </p:spTree>
    <p:extLst>
      <p:ext uri="{BB962C8B-B14F-4D97-AF65-F5344CB8AC3E}">
        <p14:creationId xmlns:p14="http://schemas.microsoft.com/office/powerpoint/2010/main" val="12099907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514350" indent="-514350">
              <a:buAutoNum type="arabicPeriod" startAt="2"/>
            </a:pPr>
            <a:r>
              <a:rPr lang="en-US" dirty="0" smtClean="0"/>
              <a:t>Caring, but only caring.</a:t>
            </a:r>
          </a:p>
          <a:p>
            <a:pPr marL="0" indent="0">
              <a:buNone/>
            </a:pPr>
            <a:r>
              <a:rPr lang="en-US" dirty="0" smtClean="0"/>
              <a:t>“The Ramsey Colloquium’s declaration ‘always to care, never to kill’ summarizes the Judeo-Christian tradition with respect to our obligations to our fellow creatures.”-p. 26</a:t>
            </a:r>
          </a:p>
          <a:p>
            <a:pPr marL="0" indent="0">
              <a:buNone/>
            </a:pPr>
            <a:r>
              <a:rPr lang="en-US" dirty="0" smtClean="0"/>
              <a:t>“The commitment ‘always to care, never to kill’ does not mean that we should eliminate all those who suffer or that we glibly ignore their suffering.  Instead, it requires that we find efficacious ways to mitigate suffering.”</a:t>
            </a:r>
            <a:endParaRPr lang="en-US" dirty="0"/>
          </a:p>
        </p:txBody>
      </p:sp>
    </p:spTree>
    <p:extLst>
      <p:ext uri="{BB962C8B-B14F-4D97-AF65-F5344CB8AC3E}">
        <p14:creationId xmlns:p14="http://schemas.microsoft.com/office/powerpoint/2010/main" val="28749954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514350" indent="-514350">
              <a:buAutoNum type="arabicPeriod" startAt="3"/>
            </a:pPr>
            <a:r>
              <a:rPr lang="en-US" dirty="0" smtClean="0"/>
              <a:t>Irretrievably Dying vs. Terminally Ill</a:t>
            </a:r>
          </a:p>
          <a:p>
            <a:pPr marL="0" indent="0">
              <a:buNone/>
            </a:pPr>
            <a:r>
              <a:rPr lang="en-US" dirty="0" smtClean="0"/>
              <a:t>It is the difference between one who is irretrievably dying, as in their body and functions are shutting down vs. someone who is diagnosed with some disease that will eventually kill them, if the Lord has determined it is their time to die by that disease.  However, we always hold out hope for a miracle and pray for different results.  There are numerous examples of those who have been miraculously healed after receiving such news or the news was actually wrong.  </a:t>
            </a:r>
            <a:endParaRPr lang="en-US" dirty="0"/>
          </a:p>
        </p:txBody>
      </p:sp>
    </p:spTree>
    <p:extLst>
      <p:ext uri="{BB962C8B-B14F-4D97-AF65-F5344CB8AC3E}">
        <p14:creationId xmlns:p14="http://schemas.microsoft.com/office/powerpoint/2010/main" val="33615455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514350" indent="-514350">
              <a:buAutoNum type="arabicPeriod" startAt="4"/>
            </a:pPr>
            <a:r>
              <a:rPr lang="en-US" dirty="0" smtClean="0"/>
              <a:t>Intention or Aim of an Action vs. Result of an Action</a:t>
            </a:r>
          </a:p>
          <a:p>
            <a:pPr marL="0" indent="0">
              <a:buNone/>
            </a:pPr>
            <a:r>
              <a:rPr lang="en-US" dirty="0" smtClean="0"/>
              <a:t>In other words, medical treatments or medicines might be administered that results in one’s death, but it was not the intent of that treatment to result in death.   As long as the intent was not to kill, but the unfortunate result of it, these would be allowed if the intent was for helping the patient to live or to ease their pain in the process of actively dying.  </a:t>
            </a:r>
          </a:p>
          <a:p>
            <a:pPr marL="0" indent="0">
              <a:buNone/>
            </a:pPr>
            <a:r>
              <a:rPr lang="en-US" dirty="0" smtClean="0"/>
              <a:t>Read Report p. 27</a:t>
            </a:r>
            <a:endParaRPr lang="en-US" dirty="0"/>
          </a:p>
        </p:txBody>
      </p:sp>
    </p:spTree>
    <p:extLst>
      <p:ext uri="{BB962C8B-B14F-4D97-AF65-F5344CB8AC3E}">
        <p14:creationId xmlns:p14="http://schemas.microsoft.com/office/powerpoint/2010/main" val="2861803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514350" indent="-514350">
              <a:buAutoNum type="arabicPeriod" startAt="5"/>
            </a:pPr>
            <a:r>
              <a:rPr lang="en-US" dirty="0" smtClean="0"/>
              <a:t>Palliative Care vs. Palliative Sedation</a:t>
            </a:r>
          </a:p>
          <a:p>
            <a:pPr marL="0" indent="0">
              <a:buNone/>
            </a:pPr>
            <a:r>
              <a:rPr lang="en-US" dirty="0" smtClean="0"/>
              <a:t>Palliative Care describes the treatment of the discomfort, symptoms, and stress of serious illness, i.e. pain medications or breathing aids.  </a:t>
            </a:r>
          </a:p>
          <a:p>
            <a:pPr marL="0" indent="0">
              <a:buNone/>
            </a:pPr>
            <a:r>
              <a:rPr lang="en-US" dirty="0" smtClean="0"/>
              <a:t>However, if those medications are given with the intent of creating a permanent state of unconsciousness that is not promoting their potential healing, but simply keeping them alive medically when it appears they are irretrievably </a:t>
            </a:r>
            <a:r>
              <a:rPr lang="en-US" dirty="0" smtClean="0"/>
              <a:t>dying, </a:t>
            </a:r>
            <a:r>
              <a:rPr lang="en-US" dirty="0" smtClean="0"/>
              <a:t>then we would argue it is not allowing the natural process of death to progress perhaps as the Lord would intend.  </a:t>
            </a:r>
            <a:endParaRPr lang="en-US" dirty="0"/>
          </a:p>
        </p:txBody>
      </p:sp>
    </p:spTree>
    <p:extLst>
      <p:ext uri="{BB962C8B-B14F-4D97-AF65-F5344CB8AC3E}">
        <p14:creationId xmlns:p14="http://schemas.microsoft.com/office/powerpoint/2010/main" val="36070417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514350" indent="-514350">
              <a:buAutoNum type="arabicPeriod" startAt="6"/>
            </a:pPr>
            <a:r>
              <a:rPr lang="en-US" sz="4000" dirty="0" smtClean="0"/>
              <a:t>Treatments Which May be Refused vs. Care Which Should Never be Denied.</a:t>
            </a:r>
          </a:p>
          <a:p>
            <a:pPr marL="0" indent="0">
              <a:buNone/>
            </a:pPr>
            <a:r>
              <a:rPr lang="en-US" sz="4000" dirty="0" smtClean="0"/>
              <a:t>Read Report p. 28</a:t>
            </a:r>
          </a:p>
          <a:p>
            <a:pPr marL="0" indent="0">
              <a:buNone/>
            </a:pPr>
            <a:r>
              <a:rPr lang="en-US" sz="4000" dirty="0" smtClean="0"/>
              <a:t>“While treatments may be refused, care must never be denied.”</a:t>
            </a:r>
          </a:p>
          <a:p>
            <a:pPr marL="0" indent="0">
              <a:buNone/>
            </a:pPr>
            <a:r>
              <a:rPr lang="en-US" sz="4000" dirty="0" smtClean="0"/>
              <a:t>“A treatment may be refused or discontinued if it is deemed futile.”-p. 28</a:t>
            </a:r>
            <a:endParaRPr lang="en-US" sz="4000" dirty="0"/>
          </a:p>
        </p:txBody>
      </p:sp>
    </p:spTree>
    <p:extLst>
      <p:ext uri="{BB962C8B-B14F-4D97-AF65-F5344CB8AC3E}">
        <p14:creationId xmlns:p14="http://schemas.microsoft.com/office/powerpoint/2010/main" val="39559074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514350" indent="-514350">
              <a:buAutoNum type="arabicPeriod" startAt="7"/>
            </a:pPr>
            <a:r>
              <a:rPr lang="en-US" sz="4000" dirty="0" smtClean="0"/>
              <a:t>Vegetable vs. Persistent Vegetative State</a:t>
            </a:r>
          </a:p>
          <a:p>
            <a:pPr marL="0" indent="0">
              <a:buNone/>
            </a:pPr>
            <a:r>
              <a:rPr lang="en-US" sz="4000" dirty="0" smtClean="0"/>
              <a:t>Read Report p. 29</a:t>
            </a:r>
          </a:p>
          <a:p>
            <a:pPr marL="0" indent="0">
              <a:buNone/>
            </a:pPr>
            <a:r>
              <a:rPr lang="en-US" sz="4000" dirty="0" smtClean="0"/>
              <a:t>In Summary, we always want to aim toward care, not death.  </a:t>
            </a:r>
          </a:p>
          <a:p>
            <a:pPr marL="0" indent="0">
              <a:buNone/>
            </a:pPr>
            <a:r>
              <a:rPr lang="en-US" sz="4000" dirty="0" smtClean="0"/>
              <a:t>We can think of I Kings 1:1-4-King David.</a:t>
            </a:r>
          </a:p>
          <a:p>
            <a:pPr marL="0" indent="0">
              <a:buNone/>
            </a:pPr>
            <a:r>
              <a:rPr lang="en-US" sz="4000" dirty="0" smtClean="0"/>
              <a:t>Look at sheet- “Caring for </a:t>
            </a:r>
            <a:r>
              <a:rPr lang="en-US" sz="4000" smtClean="0"/>
              <a:t>the Dying”</a:t>
            </a:r>
            <a:endParaRPr lang="en-US" sz="4000" dirty="0"/>
          </a:p>
        </p:txBody>
      </p:sp>
    </p:spTree>
    <p:extLst>
      <p:ext uri="{BB962C8B-B14F-4D97-AF65-F5344CB8AC3E}">
        <p14:creationId xmlns:p14="http://schemas.microsoft.com/office/powerpoint/2010/main" val="408249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pPr marL="0" indent="0">
              <a:buNone/>
            </a:pPr>
            <a:r>
              <a:rPr lang="en-US" dirty="0"/>
              <a:t>According to the website, compassionandchoices.org, ten states, plus Washington D.C., allow for medical aid in death.</a:t>
            </a:r>
          </a:p>
          <a:p>
            <a:r>
              <a:rPr lang="en-US" dirty="0"/>
              <a:t>Oregon</a:t>
            </a:r>
          </a:p>
          <a:p>
            <a:pPr fontAlgn="base"/>
            <a:r>
              <a:rPr lang="en-US" dirty="0"/>
              <a:t>Washington</a:t>
            </a:r>
          </a:p>
          <a:p>
            <a:pPr fontAlgn="base"/>
            <a:r>
              <a:rPr lang="en-US" dirty="0"/>
              <a:t>Montana</a:t>
            </a:r>
          </a:p>
          <a:p>
            <a:pPr fontAlgn="base"/>
            <a:r>
              <a:rPr lang="en-US" dirty="0"/>
              <a:t>Vermont</a:t>
            </a:r>
          </a:p>
          <a:p>
            <a:pPr fontAlgn="base"/>
            <a:r>
              <a:rPr lang="en-US" dirty="0"/>
              <a:t>California</a:t>
            </a:r>
          </a:p>
          <a:p>
            <a:pPr fontAlgn="base"/>
            <a:r>
              <a:rPr lang="en-US" dirty="0"/>
              <a:t>Colorado</a:t>
            </a:r>
          </a:p>
          <a:p>
            <a:pPr fontAlgn="base"/>
            <a:r>
              <a:rPr lang="en-US" dirty="0"/>
              <a:t>Washington D.C.</a:t>
            </a:r>
          </a:p>
          <a:p>
            <a:pPr fontAlgn="base"/>
            <a:r>
              <a:rPr lang="en-US" dirty="0"/>
              <a:t>Hawai‘i</a:t>
            </a:r>
          </a:p>
          <a:p>
            <a:pPr fontAlgn="base"/>
            <a:r>
              <a:rPr lang="en-US" dirty="0"/>
              <a:t>New Jersey</a:t>
            </a:r>
          </a:p>
          <a:p>
            <a:pPr fontAlgn="base"/>
            <a:r>
              <a:rPr lang="en-US" dirty="0"/>
              <a:t>Maine</a:t>
            </a:r>
          </a:p>
          <a:p>
            <a:pPr fontAlgn="base"/>
            <a:r>
              <a:rPr lang="en-US" dirty="0"/>
              <a:t>New Mexico</a:t>
            </a:r>
          </a:p>
          <a:p>
            <a:pPr marL="0" indent="0">
              <a:buNone/>
            </a:pPr>
            <a:endParaRPr lang="en-US" dirty="0"/>
          </a:p>
        </p:txBody>
      </p:sp>
    </p:spTree>
    <p:extLst>
      <p:ext uri="{BB962C8B-B14F-4D97-AF65-F5344CB8AC3E}">
        <p14:creationId xmlns:p14="http://schemas.microsoft.com/office/powerpoint/2010/main" val="414634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marL="0" indent="0">
              <a:buNone/>
            </a:pPr>
            <a:r>
              <a:rPr lang="en-US" dirty="0"/>
              <a:t>Canada already allows for Medical Assistance in Death.  From a Reuters article from February 1, 2024, it says, “Canada legalized MAID in 2016 for people with a terminal illness and expanded it in 2021 to people with incurable, but not terminal, conditions. The procedure, which usually involves an injection, is carried out by medical professionals in the 10 provinces and three northern territories.”  </a:t>
            </a:r>
          </a:p>
          <a:p>
            <a:pPr marL="0" indent="0">
              <a:buNone/>
            </a:pPr>
            <a:r>
              <a:rPr lang="en-US" dirty="0"/>
              <a:t>The article was actually talking about how they decided to delay expanding this to individuals with mental illness until 2027, however they are talking about it and preparing for it.  </a:t>
            </a:r>
          </a:p>
        </p:txBody>
      </p:sp>
    </p:spTree>
    <p:extLst>
      <p:ext uri="{BB962C8B-B14F-4D97-AF65-F5344CB8AC3E}">
        <p14:creationId xmlns:p14="http://schemas.microsoft.com/office/powerpoint/2010/main" val="4257246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Autofit/>
          </a:bodyPr>
          <a:lstStyle/>
          <a:p>
            <a:pPr marL="0" indent="0">
              <a:buNone/>
            </a:pPr>
            <a:r>
              <a:rPr lang="en-US" dirty="0"/>
              <a:t>Therefore, it is important to understand why we have the position we do as the Lutheran Church Missouri Synod rejecting these practices.  </a:t>
            </a:r>
          </a:p>
          <a:p>
            <a:pPr marL="0" indent="0">
              <a:buNone/>
            </a:pPr>
            <a:r>
              <a:rPr lang="en-US" dirty="0"/>
              <a:t>Now to be clear, the difference between assisted suicide and euthanasia is doctors provide the means for a person to take their own life with assisted suicide, while euthanasia is the doctors directly administering the drugs that lead to their immediate death. </a:t>
            </a:r>
          </a:p>
          <a:p>
            <a:pPr marL="0" indent="0">
              <a:buNone/>
            </a:pPr>
            <a:r>
              <a:rPr lang="en-US" dirty="0"/>
              <a:t>Look at Sheet provided.  </a:t>
            </a:r>
          </a:p>
        </p:txBody>
      </p:sp>
    </p:spTree>
    <p:extLst>
      <p:ext uri="{BB962C8B-B14F-4D97-AF65-F5344CB8AC3E}">
        <p14:creationId xmlns:p14="http://schemas.microsoft.com/office/powerpoint/2010/main" val="4136675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lnSpcReduction="10000"/>
          </a:bodyPr>
          <a:lstStyle/>
          <a:p>
            <a:pPr marL="0" indent="0">
              <a:buNone/>
            </a:pPr>
            <a:r>
              <a:rPr lang="en-US" dirty="0"/>
              <a:t>Why do we take this position?</a:t>
            </a:r>
          </a:p>
          <a:p>
            <a:pPr marL="0" indent="0">
              <a:buNone/>
            </a:pPr>
            <a:r>
              <a:rPr lang="en-US" dirty="0"/>
              <a:t>From the CTCR report entitled “Christian Decision-Making and the End of Life”, April 2023,</a:t>
            </a:r>
          </a:p>
          <a:p>
            <a:pPr marL="0" indent="0">
              <a:buNone/>
            </a:pPr>
            <a:r>
              <a:rPr lang="en-US" dirty="0"/>
              <a:t>“Christian discussions of end-of-life issues must begin with the doctrine of creation.  Created by God, accountable to God, we live as perpetual recipients in relation to His perpetual giving.”-p. 6</a:t>
            </a:r>
          </a:p>
          <a:p>
            <a:pPr marL="0" indent="0">
              <a:buNone/>
            </a:pPr>
            <a:r>
              <a:rPr lang="en-US" dirty="0"/>
              <a:t>“All end-of-life conclusions are predicated on the premise of God’s superior claim to us and are bounded by the limits of creation as He designed them.”-p. 6</a:t>
            </a:r>
          </a:p>
        </p:txBody>
      </p:sp>
    </p:spTree>
    <p:extLst>
      <p:ext uri="{BB962C8B-B14F-4D97-AF65-F5344CB8AC3E}">
        <p14:creationId xmlns:p14="http://schemas.microsoft.com/office/powerpoint/2010/main" val="3401544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a:t>Clearly, it connects with the discussion from the abortion study. </a:t>
            </a:r>
          </a:p>
          <a:p>
            <a:pPr marL="0" indent="0">
              <a:buNone/>
            </a:pPr>
            <a:r>
              <a:rPr lang="en-US" dirty="0"/>
              <a:t>Scripture is clear life originates from Him.  </a:t>
            </a:r>
          </a:p>
          <a:p>
            <a:pPr marL="0" indent="0">
              <a:buNone/>
            </a:pPr>
            <a:r>
              <a:rPr lang="en-US" baseline="30000" dirty="0"/>
              <a:t>ESV </a:t>
            </a:r>
            <a:r>
              <a:rPr lang="en-US" b="1" dirty="0"/>
              <a:t>Genesis 1:26</a:t>
            </a:r>
            <a:r>
              <a:rPr lang="en-US" dirty="0"/>
              <a:t> “Then God said, "Let us make man in our image, after our likeness. And let them have dominion over the fish of the sea and over the birds of the heavens and over the livestock and over all the earth and over every creeping thing that creeps on the earth." </a:t>
            </a:r>
            <a:r>
              <a:rPr lang="en-US" baseline="30000" dirty="0"/>
              <a:t>27</a:t>
            </a:r>
            <a:r>
              <a:rPr lang="en-US" dirty="0"/>
              <a:t> So God created man in his own image, in the image of God he created him; male and female he created them.”</a:t>
            </a:r>
          </a:p>
          <a:p>
            <a:pPr marL="0" indent="0">
              <a:buNone/>
            </a:pPr>
            <a:endParaRPr lang="en-US" dirty="0"/>
          </a:p>
        </p:txBody>
      </p:sp>
    </p:spTree>
    <p:extLst>
      <p:ext uri="{BB962C8B-B14F-4D97-AF65-F5344CB8AC3E}">
        <p14:creationId xmlns:p14="http://schemas.microsoft.com/office/powerpoint/2010/main" val="4266372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TotalTime>
  <Words>3997</Words>
  <Application>Microsoft Office PowerPoint</Application>
  <PresentationFormat>On-screen Show (4:3)</PresentationFormat>
  <Paragraphs>144</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Assisted Suicide, Euthanasia, and other End of Life Topics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Assisted Suicide, Euthanasia, and other End of Life Topics</dc:title>
  <dc:creator>Church</dc:creator>
  <cp:lastModifiedBy>Church</cp:lastModifiedBy>
  <cp:revision>33</cp:revision>
  <dcterms:created xsi:type="dcterms:W3CDTF">2024-04-20T15:04:25Z</dcterms:created>
  <dcterms:modified xsi:type="dcterms:W3CDTF">2024-05-04T15:27:06Z</dcterms:modified>
</cp:coreProperties>
</file>