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6" r:id="rId9"/>
    <p:sldId id="265" r:id="rId10"/>
    <p:sldId id="267" r:id="rId11"/>
    <p:sldId id="268" r:id="rId12"/>
    <p:sldId id="269" r:id="rId13"/>
    <p:sldId id="270" r:id="rId14"/>
    <p:sldId id="263" r:id="rId15"/>
    <p:sldId id="271" r:id="rId16"/>
    <p:sldId id="272" r:id="rId17"/>
    <p:sldId id="273" r:id="rId18"/>
    <p:sldId id="275" r:id="rId19"/>
    <p:sldId id="274"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64"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C340953-D2F6-4178-A9FA-4CF5D7530E7F}">
          <p14:sldIdLst>
            <p14:sldId id="256"/>
            <p14:sldId id="257"/>
            <p14:sldId id="258"/>
            <p14:sldId id="259"/>
            <p14:sldId id="260"/>
            <p14:sldId id="261"/>
            <p14:sldId id="262"/>
            <p14:sldId id="266"/>
            <p14:sldId id="265"/>
            <p14:sldId id="267"/>
            <p14:sldId id="268"/>
            <p14:sldId id="269"/>
            <p14:sldId id="270"/>
            <p14:sldId id="263"/>
          </p14:sldIdLst>
        </p14:section>
        <p14:section name="Untitled Section" id="{FBAAF6A7-00C6-489C-B737-F66FA44D9808}">
          <p14:sldIdLst>
            <p14:sldId id="271"/>
            <p14:sldId id="272"/>
            <p14:sldId id="273"/>
            <p14:sldId id="275"/>
            <p14:sldId id="274"/>
            <p14:sldId id="276"/>
            <p14:sldId id="277"/>
            <p14:sldId id="278"/>
            <p14:sldId id="279"/>
            <p14:sldId id="280"/>
            <p14:sldId id="281"/>
            <p14:sldId id="282"/>
            <p14:sldId id="283"/>
            <p14:sldId id="284"/>
            <p14:sldId id="285"/>
            <p14:sldId id="286"/>
            <p14:sldId id="287"/>
            <p14:sldId id="288"/>
            <p14:sldId id="289"/>
            <p14:sldId id="290"/>
            <p14:sldId id="26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59491D-6BE8-4845-ABFB-C46CFD5D1CD0}" type="datetimeFigureOut">
              <a:rPr lang="en-US" smtClean="0"/>
              <a:t>3/22/2024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E250A-5D78-4E34-848E-B40CAA1D604C}" type="slidenum">
              <a:rPr lang="en-US" smtClean="0"/>
              <a:t>‹#›</a:t>
            </a:fld>
            <a:endParaRPr lang="en-US"/>
          </a:p>
        </p:txBody>
      </p:sp>
    </p:spTree>
    <p:extLst>
      <p:ext uri="{BB962C8B-B14F-4D97-AF65-F5344CB8AC3E}">
        <p14:creationId xmlns:p14="http://schemas.microsoft.com/office/powerpoint/2010/main" val="1783554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59491D-6BE8-4845-ABFB-C46CFD5D1CD0}" type="datetimeFigureOut">
              <a:rPr lang="en-US" smtClean="0"/>
              <a:t>3/22/2024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E250A-5D78-4E34-848E-B40CAA1D604C}" type="slidenum">
              <a:rPr lang="en-US" smtClean="0"/>
              <a:t>‹#›</a:t>
            </a:fld>
            <a:endParaRPr lang="en-US"/>
          </a:p>
        </p:txBody>
      </p:sp>
    </p:spTree>
    <p:extLst>
      <p:ext uri="{BB962C8B-B14F-4D97-AF65-F5344CB8AC3E}">
        <p14:creationId xmlns:p14="http://schemas.microsoft.com/office/powerpoint/2010/main" val="3676918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59491D-6BE8-4845-ABFB-C46CFD5D1CD0}" type="datetimeFigureOut">
              <a:rPr lang="en-US" smtClean="0"/>
              <a:t>3/22/2024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E250A-5D78-4E34-848E-B40CAA1D604C}" type="slidenum">
              <a:rPr lang="en-US" smtClean="0"/>
              <a:t>‹#›</a:t>
            </a:fld>
            <a:endParaRPr lang="en-US"/>
          </a:p>
        </p:txBody>
      </p:sp>
    </p:spTree>
    <p:extLst>
      <p:ext uri="{BB962C8B-B14F-4D97-AF65-F5344CB8AC3E}">
        <p14:creationId xmlns:p14="http://schemas.microsoft.com/office/powerpoint/2010/main" val="3252179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59491D-6BE8-4845-ABFB-C46CFD5D1CD0}" type="datetimeFigureOut">
              <a:rPr lang="en-US" smtClean="0"/>
              <a:t>3/22/2024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E250A-5D78-4E34-848E-B40CAA1D604C}" type="slidenum">
              <a:rPr lang="en-US" smtClean="0"/>
              <a:t>‹#›</a:t>
            </a:fld>
            <a:endParaRPr lang="en-US"/>
          </a:p>
        </p:txBody>
      </p:sp>
    </p:spTree>
    <p:extLst>
      <p:ext uri="{BB962C8B-B14F-4D97-AF65-F5344CB8AC3E}">
        <p14:creationId xmlns:p14="http://schemas.microsoft.com/office/powerpoint/2010/main" val="820787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59491D-6BE8-4845-ABFB-C46CFD5D1CD0}" type="datetimeFigureOut">
              <a:rPr lang="en-US" smtClean="0"/>
              <a:t>3/22/2024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E250A-5D78-4E34-848E-B40CAA1D604C}" type="slidenum">
              <a:rPr lang="en-US" smtClean="0"/>
              <a:t>‹#›</a:t>
            </a:fld>
            <a:endParaRPr lang="en-US"/>
          </a:p>
        </p:txBody>
      </p:sp>
    </p:spTree>
    <p:extLst>
      <p:ext uri="{BB962C8B-B14F-4D97-AF65-F5344CB8AC3E}">
        <p14:creationId xmlns:p14="http://schemas.microsoft.com/office/powerpoint/2010/main" val="720665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59491D-6BE8-4845-ABFB-C46CFD5D1CD0}" type="datetimeFigureOut">
              <a:rPr lang="en-US" smtClean="0"/>
              <a:t>3/22/2024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E250A-5D78-4E34-848E-B40CAA1D604C}" type="slidenum">
              <a:rPr lang="en-US" smtClean="0"/>
              <a:t>‹#›</a:t>
            </a:fld>
            <a:endParaRPr lang="en-US"/>
          </a:p>
        </p:txBody>
      </p:sp>
    </p:spTree>
    <p:extLst>
      <p:ext uri="{BB962C8B-B14F-4D97-AF65-F5344CB8AC3E}">
        <p14:creationId xmlns:p14="http://schemas.microsoft.com/office/powerpoint/2010/main" val="1266869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59491D-6BE8-4845-ABFB-C46CFD5D1CD0}" type="datetimeFigureOut">
              <a:rPr lang="en-US" smtClean="0"/>
              <a:t>3/22/2024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E250A-5D78-4E34-848E-B40CAA1D604C}" type="slidenum">
              <a:rPr lang="en-US" smtClean="0"/>
              <a:t>‹#›</a:t>
            </a:fld>
            <a:endParaRPr lang="en-US"/>
          </a:p>
        </p:txBody>
      </p:sp>
    </p:spTree>
    <p:extLst>
      <p:ext uri="{BB962C8B-B14F-4D97-AF65-F5344CB8AC3E}">
        <p14:creationId xmlns:p14="http://schemas.microsoft.com/office/powerpoint/2010/main" val="547156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59491D-6BE8-4845-ABFB-C46CFD5D1CD0}" type="datetimeFigureOut">
              <a:rPr lang="en-US" smtClean="0"/>
              <a:t>3/22/2024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E250A-5D78-4E34-848E-B40CAA1D604C}" type="slidenum">
              <a:rPr lang="en-US" smtClean="0"/>
              <a:t>‹#›</a:t>
            </a:fld>
            <a:endParaRPr lang="en-US"/>
          </a:p>
        </p:txBody>
      </p:sp>
    </p:spTree>
    <p:extLst>
      <p:ext uri="{BB962C8B-B14F-4D97-AF65-F5344CB8AC3E}">
        <p14:creationId xmlns:p14="http://schemas.microsoft.com/office/powerpoint/2010/main" val="1258272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59491D-6BE8-4845-ABFB-C46CFD5D1CD0}" type="datetimeFigureOut">
              <a:rPr lang="en-US" smtClean="0"/>
              <a:t>3/22/2024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1E250A-5D78-4E34-848E-B40CAA1D604C}" type="slidenum">
              <a:rPr lang="en-US" smtClean="0"/>
              <a:t>‹#›</a:t>
            </a:fld>
            <a:endParaRPr lang="en-US"/>
          </a:p>
        </p:txBody>
      </p:sp>
    </p:spTree>
    <p:extLst>
      <p:ext uri="{BB962C8B-B14F-4D97-AF65-F5344CB8AC3E}">
        <p14:creationId xmlns:p14="http://schemas.microsoft.com/office/powerpoint/2010/main" val="3693672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59491D-6BE8-4845-ABFB-C46CFD5D1CD0}" type="datetimeFigureOut">
              <a:rPr lang="en-US" smtClean="0"/>
              <a:t>3/22/2024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E250A-5D78-4E34-848E-B40CAA1D604C}" type="slidenum">
              <a:rPr lang="en-US" smtClean="0"/>
              <a:t>‹#›</a:t>
            </a:fld>
            <a:endParaRPr lang="en-US"/>
          </a:p>
        </p:txBody>
      </p:sp>
    </p:spTree>
    <p:extLst>
      <p:ext uri="{BB962C8B-B14F-4D97-AF65-F5344CB8AC3E}">
        <p14:creationId xmlns:p14="http://schemas.microsoft.com/office/powerpoint/2010/main" val="2522208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59491D-6BE8-4845-ABFB-C46CFD5D1CD0}" type="datetimeFigureOut">
              <a:rPr lang="en-US" smtClean="0"/>
              <a:t>3/22/2024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E250A-5D78-4E34-848E-B40CAA1D604C}" type="slidenum">
              <a:rPr lang="en-US" smtClean="0"/>
              <a:t>‹#›</a:t>
            </a:fld>
            <a:endParaRPr lang="en-US"/>
          </a:p>
        </p:txBody>
      </p:sp>
    </p:spTree>
    <p:extLst>
      <p:ext uri="{BB962C8B-B14F-4D97-AF65-F5344CB8AC3E}">
        <p14:creationId xmlns:p14="http://schemas.microsoft.com/office/powerpoint/2010/main" val="2684471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59491D-6BE8-4845-ABFB-C46CFD5D1CD0}" type="datetimeFigureOut">
              <a:rPr lang="en-US" smtClean="0"/>
              <a:t>3/22/2024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E250A-5D78-4E34-848E-B40CAA1D604C}" type="slidenum">
              <a:rPr lang="en-US" smtClean="0"/>
              <a:t>‹#›</a:t>
            </a:fld>
            <a:endParaRPr lang="en-US"/>
          </a:p>
        </p:txBody>
      </p:sp>
    </p:spTree>
    <p:extLst>
      <p:ext uri="{BB962C8B-B14F-4D97-AF65-F5344CB8AC3E}">
        <p14:creationId xmlns:p14="http://schemas.microsoft.com/office/powerpoint/2010/main" val="1093008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apnews.com/hub/abort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b="1" dirty="0" smtClean="0"/>
              <a:t>Hot Topics</a:t>
            </a:r>
            <a:endParaRPr lang="en-US" sz="6000" b="1" dirty="0"/>
          </a:p>
        </p:txBody>
      </p:sp>
      <p:sp>
        <p:nvSpPr>
          <p:cNvPr id="3" name="Subtitle 2"/>
          <p:cNvSpPr>
            <a:spLocks noGrp="1"/>
          </p:cNvSpPr>
          <p:nvPr>
            <p:ph type="subTitle" idx="1"/>
          </p:nvPr>
        </p:nvSpPr>
        <p:spPr/>
        <p:txBody>
          <a:bodyPr>
            <a:normAutofit/>
          </a:bodyPr>
          <a:lstStyle/>
          <a:p>
            <a:r>
              <a:rPr lang="en-US" sz="4000" b="1" i="1" dirty="0" smtClean="0">
                <a:solidFill>
                  <a:schemeClr val="tx1"/>
                </a:solidFill>
              </a:rPr>
              <a:t>Other life issues</a:t>
            </a:r>
            <a:endParaRPr lang="en-US" sz="4000" b="1" i="1" dirty="0">
              <a:solidFill>
                <a:schemeClr val="tx1"/>
              </a:solidFill>
            </a:endParaRPr>
          </a:p>
        </p:txBody>
      </p:sp>
    </p:spTree>
    <p:extLst>
      <p:ext uri="{BB962C8B-B14F-4D97-AF65-F5344CB8AC3E}">
        <p14:creationId xmlns:p14="http://schemas.microsoft.com/office/powerpoint/2010/main" val="1172648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smtClean="0"/>
              <a:t>From the “Christian Faith and Human Beginnings”-CTCR Report 2005, p. 14</a:t>
            </a:r>
          </a:p>
          <a:p>
            <a:pPr marL="0" indent="0">
              <a:buNone/>
            </a:pPr>
            <a:r>
              <a:rPr lang="en-US" dirty="0" smtClean="0"/>
              <a:t>“Pre-implantation human life is also often lost in IVF practices.  In the best of circumstances, only about 1/3 of embryos transferred to the woman’s reproduction system lead to a successful beginning of a pregnancy, let alone to a live birth.  Pre-implantation human life is also lost through decisions not to transfer fertilized eggs.”</a:t>
            </a:r>
          </a:p>
          <a:p>
            <a:pPr marL="0" indent="0">
              <a:buNone/>
            </a:pPr>
            <a:r>
              <a:rPr lang="en-US" dirty="0" smtClean="0"/>
              <a:t>Read next bullet point on pg. 14.   </a:t>
            </a:r>
            <a:endParaRPr lang="en-US" dirty="0"/>
          </a:p>
        </p:txBody>
      </p:sp>
    </p:spTree>
    <p:extLst>
      <p:ext uri="{BB962C8B-B14F-4D97-AF65-F5344CB8AC3E}">
        <p14:creationId xmlns:p14="http://schemas.microsoft.com/office/powerpoint/2010/main" val="2192844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a:bodyPr>
          <a:lstStyle/>
          <a:p>
            <a:pPr marL="0" indent="0">
              <a:buNone/>
            </a:pPr>
            <a:r>
              <a:rPr lang="en-US" dirty="0" smtClean="0"/>
              <a:t>Therefore, there are some difficult moral dilemmas with this practice.  </a:t>
            </a:r>
          </a:p>
          <a:p>
            <a:pPr marL="514350" indent="-514350">
              <a:buAutoNum type="arabicPeriod"/>
            </a:pPr>
            <a:r>
              <a:rPr lang="en-US" dirty="0" smtClean="0"/>
              <a:t>Because of these kinds of practices of discarding the other fertilized eggs or using them for testing, some would argue against the practice. Because they would say the fertilization of the egg is what constitutes a life being created, and so the practice shouldn’t be done. </a:t>
            </a:r>
          </a:p>
          <a:p>
            <a:pPr marL="514350" indent="-514350">
              <a:buAutoNum type="arabicPeriod"/>
            </a:pPr>
            <a:r>
              <a:rPr lang="en-US" dirty="0" smtClean="0"/>
              <a:t>However, the actual act of fertilizing a wife’s egg by a husband is not in and of itself wrong because this would be creating a life within the context of a marriage.  </a:t>
            </a:r>
            <a:endParaRPr lang="en-US" dirty="0"/>
          </a:p>
        </p:txBody>
      </p:sp>
    </p:spTree>
    <p:extLst>
      <p:ext uri="{BB962C8B-B14F-4D97-AF65-F5344CB8AC3E}">
        <p14:creationId xmlns:p14="http://schemas.microsoft.com/office/powerpoint/2010/main" val="1718095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marL="0" indent="0">
              <a:buNone/>
            </a:pPr>
            <a:r>
              <a:rPr lang="en-US" dirty="0" smtClean="0"/>
              <a:t>Here are some concluding remarks from the “Christian Faith and Human Beginnings”-CTCR Report 2005</a:t>
            </a:r>
          </a:p>
          <a:p>
            <a:pPr marL="0" indent="0">
              <a:buNone/>
            </a:pPr>
            <a:r>
              <a:rPr lang="en-US" dirty="0" smtClean="0"/>
              <a:t>“In response, we have argued the following points.  First, God’s Word makes plain that God cares for human lives from beginning to end.  Second, the burden of proof lies with those who claim that God’s care does not extend across all fertilized eggs and cloned humans.  Third, no arguments in favor of removing protection from pre-implantation embryos attain the strength necessary to carry the burden of proof.”-p. 42</a:t>
            </a:r>
            <a:endParaRPr lang="en-US" dirty="0"/>
          </a:p>
        </p:txBody>
      </p:sp>
    </p:spTree>
    <p:extLst>
      <p:ext uri="{BB962C8B-B14F-4D97-AF65-F5344CB8AC3E}">
        <p14:creationId xmlns:p14="http://schemas.microsoft.com/office/powerpoint/2010/main" val="1674918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marL="0" indent="0">
              <a:buNone/>
            </a:pPr>
            <a:r>
              <a:rPr lang="en-US" dirty="0" smtClean="0"/>
              <a:t>So what is the opinion of the report as to whether Christians can use IVF?</a:t>
            </a:r>
          </a:p>
          <a:p>
            <a:pPr marL="0" indent="0">
              <a:buNone/>
            </a:pPr>
            <a:r>
              <a:rPr lang="en-US" dirty="0" smtClean="0"/>
              <a:t>Read paragraph p. 46</a:t>
            </a:r>
          </a:p>
          <a:p>
            <a:pPr marL="0" indent="0">
              <a:buNone/>
            </a:pPr>
            <a:r>
              <a:rPr lang="en-US" dirty="0" smtClean="0"/>
              <a:t>Last words, “While we do not presume to advise on all the intricacies of medical procedures and possibilities, we urge couples and the medical advisors to aim toward the practice of transferring all embryos.  If the goal is to initiate and foster human life, then we trust that those involved will let their respect for human life guide them in their practical decisions.”</a:t>
            </a:r>
          </a:p>
          <a:p>
            <a:pPr marL="0" indent="0">
              <a:buNone/>
            </a:pPr>
            <a:r>
              <a:rPr lang="en-US" dirty="0" smtClean="0"/>
              <a:t>Continue then reading.  </a:t>
            </a:r>
            <a:endParaRPr lang="en-US" dirty="0"/>
          </a:p>
        </p:txBody>
      </p:sp>
    </p:spTree>
    <p:extLst>
      <p:ext uri="{BB962C8B-B14F-4D97-AF65-F5344CB8AC3E}">
        <p14:creationId xmlns:p14="http://schemas.microsoft.com/office/powerpoint/2010/main" val="3682691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lstStyle/>
          <a:p>
            <a:pPr marL="0" indent="0">
              <a:buNone/>
            </a:pPr>
            <a:r>
              <a:rPr lang="en-US" dirty="0" smtClean="0"/>
              <a:t>Based then off this information and the article, the LCMS does not have an official stance on this, but we would argue that a fertilized egg is now a life.  Therefore, it should be treated as such, which is what the Alabama Supreme Court ruling upholds.  </a:t>
            </a:r>
          </a:p>
          <a:p>
            <a:pPr marL="0" indent="0">
              <a:buNone/>
            </a:pPr>
            <a:r>
              <a:rPr lang="en-US" dirty="0" smtClean="0"/>
              <a:t>Therefore, it seems to indicate it could be allowed for our members as long as it is the husband’s sperm united with the wife’s egg and as long as there is the guarantee that the fertilized eggs would be treated as a life.  </a:t>
            </a:r>
            <a:endParaRPr lang="en-US" dirty="0"/>
          </a:p>
        </p:txBody>
      </p:sp>
    </p:spTree>
    <p:extLst>
      <p:ext uri="{BB962C8B-B14F-4D97-AF65-F5344CB8AC3E}">
        <p14:creationId xmlns:p14="http://schemas.microsoft.com/office/powerpoint/2010/main" val="1830471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sz="4800" dirty="0" smtClean="0"/>
              <a:t>Let’s look now at some other upholding life related issues.</a:t>
            </a:r>
          </a:p>
          <a:p>
            <a:pPr marL="514350" indent="-514350">
              <a:buAutoNum type="arabicPeriod"/>
            </a:pPr>
            <a:r>
              <a:rPr lang="en-US" sz="4800" dirty="0" smtClean="0"/>
              <a:t>Stem Cell Research</a:t>
            </a:r>
          </a:p>
          <a:p>
            <a:pPr marL="0" indent="0">
              <a:buNone/>
            </a:pPr>
            <a:r>
              <a:rPr lang="en-US" sz="4800" dirty="0" smtClean="0"/>
              <a:t>First of all, what are stem cells and why are they controversial when it comes to research of them?</a:t>
            </a:r>
          </a:p>
          <a:p>
            <a:pPr marL="0" indent="0">
              <a:buNone/>
            </a:pPr>
            <a:endParaRPr lang="en-US" dirty="0"/>
          </a:p>
        </p:txBody>
      </p:sp>
    </p:spTree>
    <p:extLst>
      <p:ext uri="{BB962C8B-B14F-4D97-AF65-F5344CB8AC3E}">
        <p14:creationId xmlns:p14="http://schemas.microsoft.com/office/powerpoint/2010/main" val="585191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marL="0" indent="0">
              <a:buNone/>
            </a:pPr>
            <a:r>
              <a:rPr lang="en-US" b="1" dirty="0"/>
              <a:t>What are stem cells</a:t>
            </a:r>
            <a:r>
              <a:rPr lang="en-US" b="1" dirty="0" smtClean="0"/>
              <a:t>? From the Mayo clinic website</a:t>
            </a:r>
            <a:endParaRPr lang="en-US" b="1" dirty="0"/>
          </a:p>
          <a:p>
            <a:pPr marL="0" indent="0">
              <a:buNone/>
            </a:pPr>
            <a:r>
              <a:rPr lang="en-US" dirty="0" smtClean="0"/>
              <a:t>“Stem </a:t>
            </a:r>
            <a:r>
              <a:rPr lang="en-US" dirty="0"/>
              <a:t>cells as the body's master cells </a:t>
            </a:r>
          </a:p>
          <a:p>
            <a:pPr marL="0" indent="0">
              <a:buNone/>
            </a:pPr>
            <a:r>
              <a:rPr lang="en-US" dirty="0"/>
              <a:t>Stem cells are the body's raw materials — cells from which all other cells with specialized functions are generated. Under the right conditions in the body or a laboratory, stem cells divide to form more cells called daughter cells</a:t>
            </a:r>
            <a:r>
              <a:rPr lang="en-US" dirty="0" smtClean="0"/>
              <a:t>.</a:t>
            </a:r>
            <a:endParaRPr lang="en-US" dirty="0"/>
          </a:p>
          <a:p>
            <a:pPr marL="0" indent="0">
              <a:buNone/>
            </a:pPr>
            <a:r>
              <a:rPr lang="en-US" dirty="0"/>
              <a:t>These daughter cells become either new stem cells or specialized cells (differentiation) with a more specific function, such as blood cells, brain cells, heart muscle cells or bone cells. No other cell in the body has the natural ability to generate new cell types</a:t>
            </a:r>
            <a:r>
              <a:rPr lang="en-US" dirty="0" smtClean="0"/>
              <a:t>.”</a:t>
            </a:r>
            <a:endParaRPr lang="en-US" dirty="0"/>
          </a:p>
        </p:txBody>
      </p:sp>
    </p:spTree>
    <p:extLst>
      <p:ext uri="{BB962C8B-B14F-4D97-AF65-F5344CB8AC3E}">
        <p14:creationId xmlns:p14="http://schemas.microsoft.com/office/powerpoint/2010/main" val="1837279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92500" lnSpcReduction="10000"/>
          </a:bodyPr>
          <a:lstStyle/>
          <a:p>
            <a:pPr marL="0" indent="0">
              <a:buNone/>
            </a:pPr>
            <a:r>
              <a:rPr lang="en-US" sz="4400" dirty="0"/>
              <a:t>Why is there such an interest in stem </a:t>
            </a:r>
            <a:r>
              <a:rPr lang="en-US" sz="4400" dirty="0" smtClean="0"/>
              <a:t>cells? Researchers </a:t>
            </a:r>
            <a:r>
              <a:rPr lang="en-US" sz="4400" dirty="0"/>
              <a:t>hope stem cell studies can help to</a:t>
            </a:r>
            <a:r>
              <a:rPr lang="en-US" sz="4400" dirty="0" smtClean="0"/>
              <a:t>:</a:t>
            </a:r>
            <a:endParaRPr lang="en-US" sz="4400" dirty="0"/>
          </a:p>
          <a:p>
            <a:pPr marL="0" indent="0">
              <a:buNone/>
            </a:pPr>
            <a:r>
              <a:rPr lang="en-US" sz="4400" dirty="0" smtClean="0"/>
              <a:t>1.  </a:t>
            </a:r>
            <a:r>
              <a:rPr lang="en-US" sz="4400" u="sng" dirty="0" smtClean="0"/>
              <a:t>Increase </a:t>
            </a:r>
            <a:r>
              <a:rPr lang="en-US" sz="4400" u="sng" dirty="0"/>
              <a:t>understanding of how diseases occur. </a:t>
            </a:r>
            <a:r>
              <a:rPr lang="en-US" sz="4400" dirty="0"/>
              <a:t>By watching stem cells mature into cells in bones, heart muscle, nerves, and other organs and tissue, researchers may better understand how diseases and conditions develop</a:t>
            </a:r>
            <a:r>
              <a:rPr lang="en-US" sz="4400" dirty="0" smtClean="0"/>
              <a:t>.</a:t>
            </a:r>
            <a:endParaRPr lang="en-US" dirty="0"/>
          </a:p>
        </p:txBody>
      </p:sp>
    </p:spTree>
    <p:extLst>
      <p:ext uri="{BB962C8B-B14F-4D97-AF65-F5344CB8AC3E}">
        <p14:creationId xmlns:p14="http://schemas.microsoft.com/office/powerpoint/2010/main" val="3190327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fontScale="85000" lnSpcReduction="10000"/>
          </a:bodyPr>
          <a:lstStyle/>
          <a:p>
            <a:pPr marL="514350" indent="-514350">
              <a:buAutoNum type="arabicPeriod" startAt="2"/>
            </a:pPr>
            <a:r>
              <a:rPr lang="en-US" u="sng" dirty="0" smtClean="0"/>
              <a:t>Generate </a:t>
            </a:r>
            <a:r>
              <a:rPr lang="en-US" u="sng" dirty="0"/>
              <a:t>healthy cells to replace cells affected by disease (regenerative medicine). </a:t>
            </a:r>
            <a:endParaRPr lang="en-US" u="sng" dirty="0" smtClean="0"/>
          </a:p>
          <a:p>
            <a:pPr marL="0" indent="0">
              <a:buNone/>
            </a:pPr>
            <a:r>
              <a:rPr lang="en-US" dirty="0" smtClean="0"/>
              <a:t>Stem </a:t>
            </a:r>
            <a:r>
              <a:rPr lang="en-US" dirty="0"/>
              <a:t>cells can be guided into becoming specific cells that can be used in people to regenerate and repair tissues that have been damaged or affected by disease.</a:t>
            </a:r>
          </a:p>
          <a:p>
            <a:pPr marL="0" indent="0">
              <a:buNone/>
            </a:pPr>
            <a:r>
              <a:rPr lang="en-US" dirty="0"/>
              <a:t>People who might benefit from stem cell therapies include those with spinal cord injuries, type 1 diabetes, Parkinson's disease, amyotrophic lateral sclerosis, Alzheimer's disease, heart disease, stroke, burns, cancer and osteoarthritis.</a:t>
            </a:r>
          </a:p>
          <a:p>
            <a:pPr marL="0" indent="0">
              <a:buNone/>
            </a:pPr>
            <a:r>
              <a:rPr lang="en-US" dirty="0"/>
              <a:t>Stem cells may have the potential to be grown to become new tissue for use in transplant and regenerative medicine. Researchers continue to advance the knowledge on stem cells and their applications in transplant and regenerative medicine.</a:t>
            </a:r>
          </a:p>
          <a:p>
            <a:pPr marL="0" indent="0">
              <a:buNone/>
            </a:pPr>
            <a:endParaRPr lang="en-US" dirty="0"/>
          </a:p>
        </p:txBody>
      </p:sp>
    </p:spTree>
    <p:extLst>
      <p:ext uri="{BB962C8B-B14F-4D97-AF65-F5344CB8AC3E}">
        <p14:creationId xmlns:p14="http://schemas.microsoft.com/office/powerpoint/2010/main" val="6413360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85000" lnSpcReduction="20000"/>
          </a:bodyPr>
          <a:lstStyle/>
          <a:p>
            <a:pPr marL="514350" indent="-514350">
              <a:buAutoNum type="arabicPeriod" startAt="3"/>
            </a:pPr>
            <a:r>
              <a:rPr lang="en-US" u="sng" dirty="0" smtClean="0"/>
              <a:t>Test </a:t>
            </a:r>
            <a:r>
              <a:rPr lang="en-US" u="sng" dirty="0"/>
              <a:t>new drugs for safety and effectiveness. </a:t>
            </a:r>
            <a:endParaRPr lang="en-US" u="sng" dirty="0" smtClean="0"/>
          </a:p>
          <a:p>
            <a:pPr marL="0" indent="0">
              <a:buNone/>
            </a:pPr>
            <a:r>
              <a:rPr lang="en-US" dirty="0" smtClean="0"/>
              <a:t>Before </a:t>
            </a:r>
            <a:r>
              <a:rPr lang="en-US" dirty="0"/>
              <a:t>using investigational drugs in people, researchers can use some types of stem cells to test the drugs for safety and quality. This type of testing will most likely first have a direct impact on drug development for cardiac toxicity testing</a:t>
            </a:r>
            <a:r>
              <a:rPr lang="en-US" dirty="0" smtClean="0"/>
              <a:t>.</a:t>
            </a:r>
            <a:endParaRPr lang="en-US" dirty="0"/>
          </a:p>
          <a:p>
            <a:pPr marL="0" indent="0">
              <a:buNone/>
            </a:pPr>
            <a:r>
              <a:rPr lang="en-US" dirty="0"/>
              <a:t>New areas of study include the effectiveness of using human stem cells that have been programmed into tissue-specific cells to test new drugs. For the testing of new drugs to be accurate, the cells must be programmed to acquire properties of the type of cells targeted by the drug. Techniques to program cells into specific cells are under study</a:t>
            </a:r>
            <a:r>
              <a:rPr lang="en-US" dirty="0" smtClean="0"/>
              <a:t>.</a:t>
            </a:r>
            <a:endParaRPr lang="en-US" dirty="0"/>
          </a:p>
          <a:p>
            <a:pPr marL="0" indent="0">
              <a:buNone/>
            </a:pPr>
            <a:r>
              <a:rPr lang="en-US" dirty="0"/>
              <a:t>For instance, nerve cells could be generated to test a new drug for a nerve disease. Tests could show whether the new drug had any effect on the cells and whether the cells were harmed.</a:t>
            </a:r>
          </a:p>
          <a:p>
            <a:pPr marL="0" indent="0">
              <a:buNone/>
            </a:pPr>
            <a:endParaRPr lang="en-US" dirty="0"/>
          </a:p>
        </p:txBody>
      </p:sp>
    </p:spTree>
    <p:extLst>
      <p:ext uri="{BB962C8B-B14F-4D97-AF65-F5344CB8AC3E}">
        <p14:creationId xmlns:p14="http://schemas.microsoft.com/office/powerpoint/2010/main" val="2050245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marL="0" indent="0">
              <a:buNone/>
            </a:pPr>
            <a:r>
              <a:rPr lang="en-US" sz="3600" dirty="0" smtClean="0"/>
              <a:t>Over the last few weeks, we have been looking at the topic of abortion and our stance as the church on that life issue.  Today, we explore some other related life issues.</a:t>
            </a:r>
          </a:p>
          <a:p>
            <a:pPr marL="514350" indent="-514350">
              <a:buAutoNum type="arabicPeriod"/>
            </a:pPr>
            <a:r>
              <a:rPr lang="en-US" sz="3600" dirty="0" smtClean="0"/>
              <a:t>What about Artificial Insemination?</a:t>
            </a:r>
          </a:p>
          <a:p>
            <a:pPr marL="514350" indent="-514350">
              <a:buAutoNum type="arabicPeriod"/>
            </a:pPr>
            <a:r>
              <a:rPr lang="en-US" sz="3600" dirty="0" smtClean="0"/>
              <a:t>What about In Vitro Fertilization?</a:t>
            </a:r>
          </a:p>
          <a:p>
            <a:pPr marL="514350" indent="-514350">
              <a:buAutoNum type="arabicPeriod"/>
            </a:pPr>
            <a:r>
              <a:rPr lang="en-US" sz="3600" dirty="0" smtClean="0"/>
              <a:t>What about Stem Cell Research?</a:t>
            </a:r>
          </a:p>
          <a:p>
            <a:pPr marL="514350" indent="-514350">
              <a:buAutoNum type="arabicPeriod"/>
            </a:pPr>
            <a:r>
              <a:rPr lang="en-US" sz="3600" dirty="0" smtClean="0"/>
              <a:t>What about Birth Control?</a:t>
            </a:r>
          </a:p>
          <a:p>
            <a:pPr marL="514350" indent="-514350">
              <a:buAutoNum type="arabicPeriod"/>
            </a:pPr>
            <a:endParaRPr lang="en-US" dirty="0" smtClean="0"/>
          </a:p>
        </p:txBody>
      </p:sp>
    </p:spTree>
    <p:extLst>
      <p:ext uri="{BB962C8B-B14F-4D97-AF65-F5344CB8AC3E}">
        <p14:creationId xmlns:p14="http://schemas.microsoft.com/office/powerpoint/2010/main" val="33310455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a:bodyPr>
          <a:lstStyle/>
          <a:p>
            <a:pPr marL="0" indent="0">
              <a:buNone/>
            </a:pPr>
            <a:r>
              <a:rPr lang="en-US" dirty="0" smtClean="0"/>
              <a:t>Now it all sounds good, right?  Who can argue with such research, except the question is upon which stem cells are they researching?</a:t>
            </a:r>
          </a:p>
          <a:p>
            <a:pPr marL="0" indent="0">
              <a:buNone/>
            </a:pPr>
            <a:r>
              <a:rPr lang="en-US" dirty="0" smtClean="0"/>
              <a:t>1.  </a:t>
            </a:r>
            <a:r>
              <a:rPr lang="en-US" b="1" dirty="0" smtClean="0"/>
              <a:t>Embryonic </a:t>
            </a:r>
            <a:r>
              <a:rPr lang="en-US" b="1" dirty="0"/>
              <a:t>stem cells</a:t>
            </a:r>
            <a:r>
              <a:rPr lang="en-US" dirty="0"/>
              <a:t>. These stem cells come from embryos that are 3 to 5 days old. At this stage, an embryo is called a blastocyst and has about 150 cells</a:t>
            </a:r>
            <a:r>
              <a:rPr lang="en-US" dirty="0" smtClean="0"/>
              <a:t>.</a:t>
            </a:r>
            <a:endParaRPr lang="en-US" dirty="0"/>
          </a:p>
          <a:p>
            <a:pPr marL="0" indent="0">
              <a:buNone/>
            </a:pPr>
            <a:r>
              <a:rPr lang="en-US" dirty="0"/>
              <a:t>These are pluripotent (</a:t>
            </a:r>
            <a:r>
              <a:rPr lang="en-US" dirty="0" err="1"/>
              <a:t>ploo</a:t>
            </a:r>
            <a:r>
              <a:rPr lang="en-US" dirty="0"/>
              <a:t>-RIP-uh-</a:t>
            </a:r>
            <a:r>
              <a:rPr lang="en-US" dirty="0" err="1"/>
              <a:t>tunt</a:t>
            </a:r>
            <a:r>
              <a:rPr lang="en-US" dirty="0"/>
              <a:t>) stem cells, meaning they can divide into more stem cells or can become any type of cell in the body. This versatility allows embryonic stem cells to be used to regenerate or repair diseased tissue and organs.</a:t>
            </a:r>
          </a:p>
        </p:txBody>
      </p:sp>
    </p:spTree>
    <p:extLst>
      <p:ext uri="{BB962C8B-B14F-4D97-AF65-F5344CB8AC3E}">
        <p14:creationId xmlns:p14="http://schemas.microsoft.com/office/powerpoint/2010/main" val="31316231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85000" lnSpcReduction="20000"/>
          </a:bodyPr>
          <a:lstStyle/>
          <a:p>
            <a:pPr marL="0" indent="0">
              <a:buNone/>
            </a:pPr>
            <a:r>
              <a:rPr lang="en-US" b="1" dirty="0"/>
              <a:t>Adult stem cells. </a:t>
            </a:r>
            <a:endParaRPr lang="en-US" b="1" dirty="0" smtClean="0"/>
          </a:p>
          <a:p>
            <a:pPr marL="0" indent="0">
              <a:buNone/>
            </a:pPr>
            <a:r>
              <a:rPr lang="en-US" dirty="0" smtClean="0"/>
              <a:t>These </a:t>
            </a:r>
            <a:r>
              <a:rPr lang="en-US" dirty="0"/>
              <a:t>stem cells are found in small numbers in most adult tissues, such as bone marrow or fat. Compared with embryonic stem cells, adult stem cells have a more limited ability to give rise to various cells of the body</a:t>
            </a:r>
            <a:r>
              <a:rPr lang="en-US" dirty="0" smtClean="0"/>
              <a:t>.</a:t>
            </a:r>
            <a:endParaRPr lang="en-US" dirty="0"/>
          </a:p>
          <a:p>
            <a:pPr marL="0" indent="0">
              <a:buNone/>
            </a:pPr>
            <a:r>
              <a:rPr lang="en-US" dirty="0"/>
              <a:t>Until recently, researchers thought adult stem cells could create only similar types of cells. For instance, researchers thought that stem cells residing in the bone marrow could give rise only to blood cells</a:t>
            </a:r>
            <a:r>
              <a:rPr lang="en-US" dirty="0" smtClean="0"/>
              <a:t>.</a:t>
            </a:r>
            <a:endParaRPr lang="en-US" dirty="0"/>
          </a:p>
          <a:p>
            <a:pPr marL="0" indent="0">
              <a:buNone/>
            </a:pPr>
            <a:r>
              <a:rPr lang="en-US" dirty="0"/>
              <a:t>However, emerging evidence suggests that adult stem cells may be able to create various types of cells. For instance, bone marrow stem cells may be able to create bone or heart muscle cells</a:t>
            </a:r>
            <a:r>
              <a:rPr lang="en-US" dirty="0" smtClean="0"/>
              <a:t>.</a:t>
            </a:r>
            <a:endParaRPr lang="en-US" dirty="0"/>
          </a:p>
          <a:p>
            <a:pPr marL="0" indent="0">
              <a:buNone/>
            </a:pPr>
            <a:r>
              <a:rPr lang="en-US" dirty="0"/>
              <a:t>This research has led to early-stage clinical trials to test usefulness and safety in people. For example, adult stem cells are currently being tested in people with neurological or heart disease.</a:t>
            </a:r>
          </a:p>
        </p:txBody>
      </p:sp>
    </p:spTree>
    <p:extLst>
      <p:ext uri="{BB962C8B-B14F-4D97-AF65-F5344CB8AC3E}">
        <p14:creationId xmlns:p14="http://schemas.microsoft.com/office/powerpoint/2010/main" val="11922856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fontScale="85000" lnSpcReduction="20000"/>
          </a:bodyPr>
          <a:lstStyle/>
          <a:p>
            <a:pPr marL="0" indent="0">
              <a:buNone/>
            </a:pPr>
            <a:r>
              <a:rPr lang="en-US" b="1" dirty="0"/>
              <a:t>Adult cells altered to have properties of embryonic stem cells. </a:t>
            </a:r>
            <a:endParaRPr lang="en-US" b="1" dirty="0" smtClean="0"/>
          </a:p>
          <a:p>
            <a:pPr marL="0" indent="0">
              <a:buNone/>
            </a:pPr>
            <a:r>
              <a:rPr lang="en-US" dirty="0" smtClean="0"/>
              <a:t>Scientists </a:t>
            </a:r>
            <a:r>
              <a:rPr lang="en-US" dirty="0"/>
              <a:t>have successfully transformed regular adult cells into stem cells using genetic reprogramming. By altering the genes in the adult cells, researchers can reprogram the cells to act similarly to embryonic stem cells</a:t>
            </a:r>
            <a:r>
              <a:rPr lang="en-US" dirty="0" smtClean="0"/>
              <a:t>.</a:t>
            </a:r>
            <a:endParaRPr lang="en-US" dirty="0"/>
          </a:p>
          <a:p>
            <a:pPr marL="0" indent="0">
              <a:buNone/>
            </a:pPr>
            <a:r>
              <a:rPr lang="en-US" dirty="0"/>
              <a:t>This new technique may allow use of reprogrammed cells instead of embryonic stem cells and prevent immune system rejection of the new stem cells. However, scientists don't yet know whether using altered adult cells will cause adverse effects in humans</a:t>
            </a:r>
            <a:r>
              <a:rPr lang="en-US" dirty="0" smtClean="0"/>
              <a:t>.</a:t>
            </a:r>
            <a:endParaRPr lang="en-US" dirty="0"/>
          </a:p>
          <a:p>
            <a:pPr marL="0" indent="0">
              <a:buNone/>
            </a:pPr>
            <a:r>
              <a:rPr lang="en-US" dirty="0"/>
              <a:t>Researchers have been able to take regular connective tissue cells and reprogram them to become functional heart cells. In studies, animals with heart failure that were injected with new heart cells experienced improved heart function and survival time.</a:t>
            </a:r>
          </a:p>
        </p:txBody>
      </p:sp>
    </p:spTree>
    <p:extLst>
      <p:ext uri="{BB962C8B-B14F-4D97-AF65-F5344CB8AC3E}">
        <p14:creationId xmlns:p14="http://schemas.microsoft.com/office/powerpoint/2010/main" val="11212824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buNone/>
            </a:pPr>
            <a:r>
              <a:rPr lang="en-US" b="1" dirty="0"/>
              <a:t>Perinatal stem cells. </a:t>
            </a:r>
            <a:endParaRPr lang="en-US" b="1" dirty="0" smtClean="0"/>
          </a:p>
          <a:p>
            <a:pPr marL="0" indent="0">
              <a:buNone/>
            </a:pPr>
            <a:r>
              <a:rPr lang="en-US" dirty="0" smtClean="0"/>
              <a:t>Researchers </a:t>
            </a:r>
            <a:r>
              <a:rPr lang="en-US" dirty="0"/>
              <a:t>have discovered stem cells in amniotic fluid as well as umbilical cord blood. These stem cells have the ability to change into specialized cells</a:t>
            </a:r>
            <a:r>
              <a:rPr lang="en-US" dirty="0" smtClean="0"/>
              <a:t>.</a:t>
            </a:r>
            <a:endParaRPr lang="en-US" dirty="0"/>
          </a:p>
          <a:p>
            <a:pPr marL="0" indent="0">
              <a:buNone/>
            </a:pPr>
            <a:r>
              <a:rPr lang="en-US" dirty="0"/>
              <a:t>Amniotic fluid fills the sac that surrounds and protects a developing fetus in the uterus. Researchers have identified stem cells in samples of amniotic fluid drawn from pregnant women for testing or treatment — a procedure called amniocentesis.</a:t>
            </a:r>
          </a:p>
        </p:txBody>
      </p:sp>
    </p:spTree>
    <p:extLst>
      <p:ext uri="{BB962C8B-B14F-4D97-AF65-F5344CB8AC3E}">
        <p14:creationId xmlns:p14="http://schemas.microsoft.com/office/powerpoint/2010/main" val="22423288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fontScale="77500" lnSpcReduction="20000"/>
          </a:bodyPr>
          <a:lstStyle/>
          <a:p>
            <a:pPr marL="0" indent="0">
              <a:buNone/>
            </a:pPr>
            <a:r>
              <a:rPr lang="en-US" dirty="0" smtClean="0"/>
              <a:t>The Controversy then regarding stem cell research only has to do with the research on human embryos.  From the Mayo website.</a:t>
            </a:r>
          </a:p>
          <a:p>
            <a:pPr marL="0" indent="0">
              <a:buNone/>
            </a:pPr>
            <a:r>
              <a:rPr lang="en-US" b="1" dirty="0"/>
              <a:t>Why is there a controversy about using embryonic stem cells?</a:t>
            </a:r>
          </a:p>
          <a:p>
            <a:pPr marL="0" indent="0">
              <a:buNone/>
            </a:pPr>
            <a:r>
              <a:rPr lang="en-US" dirty="0"/>
              <a:t>Embryonic stem cells are obtained from early-stage embryos — a group of cells that forms when eggs are fertilized with sperm at an in vitro fertilization clinic. Because human embryonic stem cells are extracted from human embryos, several questions and issues have been raised about the ethics of embryonic stem cell research</a:t>
            </a:r>
            <a:r>
              <a:rPr lang="en-US" dirty="0" smtClean="0"/>
              <a:t>.</a:t>
            </a:r>
            <a:endParaRPr lang="en-US" dirty="0"/>
          </a:p>
          <a:p>
            <a:pPr marL="0" indent="0">
              <a:buNone/>
            </a:pPr>
            <a:r>
              <a:rPr lang="en-US" dirty="0"/>
              <a:t>The National Institutes of Health created guidelines for human stem cell research in 2009. The guidelines define embryonic stem cells and how they may be used in research, and include recommendations for the donation of embryonic stem cells. Also, the guidelines state that embryonic stem cells from embryos created by in vitro fertilization can be used only when the embryo is no longer needed.</a:t>
            </a:r>
          </a:p>
        </p:txBody>
      </p:sp>
    </p:spTree>
    <p:extLst>
      <p:ext uri="{BB962C8B-B14F-4D97-AF65-F5344CB8AC3E}">
        <p14:creationId xmlns:p14="http://schemas.microsoft.com/office/powerpoint/2010/main" val="38252899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943600"/>
          </a:xfrm>
        </p:spPr>
        <p:txBody>
          <a:bodyPr/>
          <a:lstStyle/>
          <a:p>
            <a:pPr marL="0" indent="0">
              <a:buNone/>
            </a:pPr>
            <a:r>
              <a:rPr lang="en-US" b="1" dirty="0"/>
              <a:t>Where do these embryos come from?</a:t>
            </a:r>
          </a:p>
          <a:p>
            <a:pPr marL="0" indent="0">
              <a:buNone/>
            </a:pPr>
            <a:r>
              <a:rPr lang="en-US" dirty="0"/>
              <a:t>The embryos being used in embryonic stem cell research come from eggs that were fertilized at in vitro fertilization clinics but never implanted in women's uteruses. The stem cells are donated with informed consent from donors. The stem cells can live and grow in special solutions in test tubes or petri </a:t>
            </a:r>
            <a:r>
              <a:rPr lang="en-US" dirty="0" smtClean="0"/>
              <a:t>dishes </a:t>
            </a:r>
            <a:r>
              <a:rPr lang="en-US" dirty="0"/>
              <a:t>in laboratories</a:t>
            </a:r>
            <a:r>
              <a:rPr lang="en-US" dirty="0" smtClean="0"/>
              <a:t>.</a:t>
            </a:r>
          </a:p>
          <a:p>
            <a:pPr marL="0" indent="0">
              <a:buNone/>
            </a:pPr>
            <a:r>
              <a:rPr lang="en-US" dirty="0" smtClean="0"/>
              <a:t>This is why then IVF is controversial.  It is because of this practice.  </a:t>
            </a:r>
            <a:endParaRPr lang="en-US" dirty="0"/>
          </a:p>
        </p:txBody>
      </p:sp>
    </p:spTree>
    <p:extLst>
      <p:ext uri="{BB962C8B-B14F-4D97-AF65-F5344CB8AC3E}">
        <p14:creationId xmlns:p14="http://schemas.microsoft.com/office/powerpoint/2010/main" val="17100624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en-US" sz="4000" dirty="0" smtClean="0"/>
              <a:t>This is why our Synod has taken the position expressed on that sheet.  Look at it. </a:t>
            </a:r>
          </a:p>
          <a:p>
            <a:pPr marL="0" indent="0">
              <a:buNone/>
            </a:pPr>
            <a:r>
              <a:rPr lang="en-US" sz="4000" dirty="0" smtClean="0"/>
              <a:t>Interestingly, the first successful isolation and culture of human embryonic stem cells occurred at the University of Wisconsin-Madison in 1998.</a:t>
            </a:r>
            <a:endParaRPr lang="en-US" sz="4000" dirty="0"/>
          </a:p>
          <a:p>
            <a:pPr marL="0" indent="0">
              <a:buNone/>
            </a:pPr>
            <a:endParaRPr lang="en-US" dirty="0"/>
          </a:p>
        </p:txBody>
      </p:sp>
    </p:spTree>
    <p:extLst>
      <p:ext uri="{BB962C8B-B14F-4D97-AF65-F5344CB8AC3E}">
        <p14:creationId xmlns:p14="http://schemas.microsoft.com/office/powerpoint/2010/main" val="26682824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pPr marL="0" indent="0">
              <a:buNone/>
            </a:pPr>
            <a:r>
              <a:rPr lang="en-US" sz="3600" dirty="0" smtClean="0"/>
              <a:t>In the CTCR report “Christian Faith and Human beginnings”, it has these concluding thoughts,</a:t>
            </a:r>
          </a:p>
          <a:p>
            <a:pPr marL="0" indent="0">
              <a:buNone/>
            </a:pPr>
            <a:r>
              <a:rPr lang="en-US" sz="3600" dirty="0" smtClean="0"/>
              <a:t>Implications for </a:t>
            </a:r>
            <a:r>
              <a:rPr lang="en-US" sz="3600" dirty="0" err="1" smtClean="0"/>
              <a:t>Practicle</a:t>
            </a:r>
            <a:r>
              <a:rPr lang="en-US" sz="3600" dirty="0" smtClean="0"/>
              <a:t> Decision-Making</a:t>
            </a:r>
          </a:p>
          <a:p>
            <a:pPr marL="0" indent="0">
              <a:buNone/>
            </a:pPr>
            <a:r>
              <a:rPr lang="en-US" sz="3600" dirty="0" smtClean="0"/>
              <a:t>“We urge the research community to renounce the troubling basis upon which researchers push us to go forward with the killing of embryos.  The usual argument offered in the political debates has two main premises:”</a:t>
            </a:r>
          </a:p>
        </p:txBody>
      </p:sp>
    </p:spTree>
    <p:extLst>
      <p:ext uri="{BB962C8B-B14F-4D97-AF65-F5344CB8AC3E}">
        <p14:creationId xmlns:p14="http://schemas.microsoft.com/office/powerpoint/2010/main" val="22135435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marL="514350" indent="-514350">
              <a:buAutoNum type="arabicPeriod"/>
            </a:pPr>
            <a:r>
              <a:rPr lang="en-US" sz="3600" dirty="0" smtClean="0"/>
              <a:t>We do not have a clear understanding of the moral significance of pre-implantation human life.</a:t>
            </a:r>
          </a:p>
          <a:p>
            <a:pPr marL="0" indent="0">
              <a:buNone/>
            </a:pPr>
            <a:r>
              <a:rPr lang="en-US" sz="3600" dirty="0" smtClean="0"/>
              <a:t>What would be our response as Christians?  </a:t>
            </a:r>
          </a:p>
          <a:p>
            <a:pPr marL="514350" indent="-514350">
              <a:buAutoNum type="arabicPeriod" startAt="2"/>
            </a:pPr>
            <a:r>
              <a:rPr lang="en-US" sz="3600" dirty="0" smtClean="0"/>
              <a:t>But we believe that embryonic stem cell research holds great promise for alleviating human suffering.</a:t>
            </a:r>
          </a:p>
          <a:p>
            <a:pPr marL="0" indent="0">
              <a:buNone/>
            </a:pPr>
            <a:r>
              <a:rPr lang="en-US" sz="3600" dirty="0" smtClean="0"/>
              <a:t>What would be our response to this statement?</a:t>
            </a:r>
            <a:endParaRPr lang="en-US" sz="3600" dirty="0"/>
          </a:p>
        </p:txBody>
      </p:sp>
    </p:spTree>
    <p:extLst>
      <p:ext uri="{BB962C8B-B14F-4D97-AF65-F5344CB8AC3E}">
        <p14:creationId xmlns:p14="http://schemas.microsoft.com/office/powerpoint/2010/main" val="23979676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Autofit/>
          </a:bodyPr>
          <a:lstStyle/>
          <a:p>
            <a:pPr marL="0" indent="0">
              <a:buNone/>
            </a:pPr>
            <a:r>
              <a:rPr lang="en-US" sz="4400" dirty="0" smtClean="0"/>
              <a:t>“In contrast, we argue that destruction of human life cannot be justified by pointing to promising outcomes for other humans.  This is especially the case because embryonic stem cell research is by no means the final hope for helping those who are suffering.”-p. 45</a:t>
            </a:r>
            <a:endParaRPr lang="en-US" sz="4400" dirty="0"/>
          </a:p>
        </p:txBody>
      </p:sp>
    </p:spTree>
    <p:extLst>
      <p:ext uri="{BB962C8B-B14F-4D97-AF65-F5344CB8AC3E}">
        <p14:creationId xmlns:p14="http://schemas.microsoft.com/office/powerpoint/2010/main" val="961853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marL="0" indent="0">
              <a:buNone/>
            </a:pPr>
            <a:r>
              <a:rPr lang="en-US" sz="4400" dirty="0" smtClean="0"/>
              <a:t>Artificial Insemination is the next topic in the book, but we are going to focus on In Vitro Fertilization this week because this was recently highlighted when the Supreme Court of Alabama ruled that an embryo is considered a child who is to be protected.  </a:t>
            </a:r>
            <a:endParaRPr lang="en-US" sz="4400" dirty="0"/>
          </a:p>
        </p:txBody>
      </p:sp>
    </p:spTree>
    <p:extLst>
      <p:ext uri="{BB962C8B-B14F-4D97-AF65-F5344CB8AC3E}">
        <p14:creationId xmlns:p14="http://schemas.microsoft.com/office/powerpoint/2010/main" val="8235388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marL="0" indent="0">
              <a:buNone/>
            </a:pPr>
            <a:r>
              <a:rPr lang="en-US" dirty="0" smtClean="0"/>
              <a:t>Something I found on the University of Nebraska Medical Center Website</a:t>
            </a:r>
          </a:p>
          <a:p>
            <a:pPr marL="0" indent="0">
              <a:buNone/>
            </a:pPr>
            <a:r>
              <a:rPr lang="en-US" dirty="0" smtClean="0"/>
              <a:t>Adult Stem Cell Research-Pros</a:t>
            </a:r>
            <a:endParaRPr lang="en-US" dirty="0"/>
          </a:p>
          <a:p>
            <a:pPr marL="0" indent="0">
              <a:buNone/>
            </a:pPr>
            <a:r>
              <a:rPr lang="en-US" dirty="0" smtClean="0"/>
              <a:t>1.  Trans </a:t>
            </a:r>
            <a:r>
              <a:rPr lang="en-US" dirty="0"/>
              <a:t>differentiate and </a:t>
            </a:r>
            <a:r>
              <a:rPr lang="en-US" dirty="0" err="1"/>
              <a:t>and</a:t>
            </a:r>
            <a:r>
              <a:rPr lang="en-US" dirty="0"/>
              <a:t> reprogramming of these cells is possible but is not well studied</a:t>
            </a:r>
          </a:p>
          <a:p>
            <a:pPr marL="0" indent="0">
              <a:buNone/>
            </a:pPr>
            <a:r>
              <a:rPr lang="en-US" dirty="0" smtClean="0"/>
              <a:t>2.  Thought </a:t>
            </a:r>
            <a:r>
              <a:rPr lang="en-US" dirty="0"/>
              <a:t>to be less likely to be rejected if used in transplants</a:t>
            </a:r>
          </a:p>
          <a:p>
            <a:pPr marL="0" indent="0">
              <a:buNone/>
            </a:pPr>
            <a:r>
              <a:rPr lang="en-US" dirty="0" smtClean="0"/>
              <a:t>3.  Success </a:t>
            </a:r>
            <a:r>
              <a:rPr lang="en-US" dirty="0"/>
              <a:t>has already been demonstrated in various clinical applications ﻿﻿</a:t>
            </a:r>
          </a:p>
        </p:txBody>
      </p:sp>
    </p:spTree>
    <p:extLst>
      <p:ext uri="{BB962C8B-B14F-4D97-AF65-F5344CB8AC3E}">
        <p14:creationId xmlns:p14="http://schemas.microsoft.com/office/powerpoint/2010/main" val="20228330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a:bodyPr>
          <a:lstStyle/>
          <a:p>
            <a:pPr marL="0" indent="0">
              <a:buNone/>
            </a:pPr>
            <a:r>
              <a:rPr lang="en-US" dirty="0" smtClean="0"/>
              <a:t>Adult stem cell research-cons</a:t>
            </a:r>
          </a:p>
          <a:p>
            <a:pPr>
              <a:buFont typeface="Arial"/>
              <a:buChar char="•"/>
            </a:pPr>
            <a:r>
              <a:rPr lang="en-US" dirty="0">
                <a:latin typeface="Roboto"/>
              </a:rPr>
              <a:t>Limitations on ASC ability to differentiate are still uncertain; currently thought to be multi or </a:t>
            </a:r>
            <a:r>
              <a:rPr lang="en-US" dirty="0" err="1">
                <a:latin typeface="Roboto"/>
              </a:rPr>
              <a:t>unipotent</a:t>
            </a:r>
            <a:r>
              <a:rPr lang="en-US" dirty="0">
                <a:latin typeface="Roboto"/>
              </a:rPr>
              <a:t>.</a:t>
            </a:r>
          </a:p>
          <a:p>
            <a:pPr>
              <a:buFont typeface="Arial"/>
              <a:buChar char="•"/>
            </a:pPr>
            <a:r>
              <a:rPr lang="en-US" dirty="0">
                <a:latin typeface="Roboto"/>
              </a:rPr>
              <a:t>Cannot be grown for long periods of time in culture</a:t>
            </a:r>
          </a:p>
          <a:p>
            <a:pPr>
              <a:buFont typeface="Arial"/>
              <a:buChar char="•"/>
            </a:pPr>
            <a:r>
              <a:rPr lang="en-US" dirty="0">
                <a:latin typeface="Roboto"/>
              </a:rPr>
              <a:t>Usually a very small number in each tissue making them difficult to find and purify</a:t>
            </a:r>
          </a:p>
          <a:p>
            <a:pPr>
              <a:buFont typeface="Arial"/>
              <a:buChar char="•"/>
            </a:pPr>
            <a:r>
              <a:rPr lang="en-US" dirty="0">
                <a:latin typeface="Roboto"/>
              </a:rPr>
              <a:t>Currently there is no technology available to generate large quantities of stem cells in </a:t>
            </a:r>
            <a:r>
              <a:rPr lang="en-US" dirty="0" smtClean="0">
                <a:latin typeface="Roboto"/>
              </a:rPr>
              <a:t>culture</a:t>
            </a:r>
            <a:endParaRPr lang="en-US" dirty="0">
              <a:solidFill>
                <a:srgbClr val="575757"/>
              </a:solidFill>
              <a:latin typeface="Roboto"/>
            </a:endParaRPr>
          </a:p>
          <a:p>
            <a:pPr marL="0" indent="0">
              <a:buNone/>
            </a:pPr>
            <a:endParaRPr lang="en-US" dirty="0" smtClean="0"/>
          </a:p>
        </p:txBody>
      </p:sp>
    </p:spTree>
    <p:extLst>
      <p:ext uri="{BB962C8B-B14F-4D97-AF65-F5344CB8AC3E}">
        <p14:creationId xmlns:p14="http://schemas.microsoft.com/office/powerpoint/2010/main" val="18012636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lstStyle/>
          <a:p>
            <a:pPr marL="0" indent="0">
              <a:buNone/>
            </a:pPr>
            <a:r>
              <a:rPr lang="en-US" dirty="0" smtClean="0"/>
              <a:t>Embryonic Stem Cell Research-Pro</a:t>
            </a:r>
          </a:p>
          <a:p>
            <a:r>
              <a:rPr lang="en-US" dirty="0"/>
              <a:t>Can maintain and grow for 1 year or more in culture</a:t>
            </a:r>
          </a:p>
          <a:p>
            <a:r>
              <a:rPr lang="en-US" dirty="0"/>
              <a:t>Established protocols for maintenance in culture</a:t>
            </a:r>
          </a:p>
          <a:p>
            <a:r>
              <a:rPr lang="en-US" dirty="0"/>
              <a:t>ESCs are pluripotent cells that can generate most cell types</a:t>
            </a:r>
          </a:p>
          <a:p>
            <a:r>
              <a:rPr lang="en-US" dirty="0"/>
              <a:t>By studying ESCs, more can be learned about the process of </a:t>
            </a:r>
            <a:r>
              <a:rPr lang="en-US" dirty="0" smtClean="0"/>
              <a:t>development</a:t>
            </a:r>
            <a:endParaRPr lang="en-US" dirty="0"/>
          </a:p>
          <a:p>
            <a:pPr marL="0" indent="0">
              <a:buNone/>
            </a:pPr>
            <a:endParaRPr lang="en-US" dirty="0"/>
          </a:p>
        </p:txBody>
      </p:sp>
    </p:spTree>
    <p:extLst>
      <p:ext uri="{BB962C8B-B14F-4D97-AF65-F5344CB8AC3E}">
        <p14:creationId xmlns:p14="http://schemas.microsoft.com/office/powerpoint/2010/main" val="27590258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a:bodyPr>
          <a:lstStyle/>
          <a:p>
            <a:pPr marL="0" indent="0">
              <a:buNone/>
            </a:pPr>
            <a:r>
              <a:rPr lang="en-US" dirty="0"/>
              <a:t>Embryonic Stem Cell </a:t>
            </a:r>
            <a:r>
              <a:rPr lang="en-US" dirty="0" smtClean="0"/>
              <a:t>Research-Con</a:t>
            </a:r>
          </a:p>
          <a:p>
            <a:r>
              <a:rPr lang="en-US" dirty="0"/>
              <a:t>Process to generate ESC lines is inefficient</a:t>
            </a:r>
          </a:p>
          <a:p>
            <a:r>
              <a:rPr lang="en-US" dirty="0"/>
              <a:t>Unsure whether they would be rejected if used in transplants.</a:t>
            </a:r>
          </a:p>
          <a:p>
            <a:r>
              <a:rPr lang="en-US" dirty="0"/>
              <a:t>Therapies using ESC avenues are largely new and much more research and testing is needed</a:t>
            </a:r>
          </a:p>
          <a:p>
            <a:r>
              <a:rPr lang="en-US" dirty="0"/>
              <a:t>If used directly from the ESC undifferentiated culture prep for tissue transplants, they can cause tumors (</a:t>
            </a:r>
            <a:r>
              <a:rPr lang="en-US" dirty="0" err="1"/>
              <a:t>teratomas</a:t>
            </a:r>
            <a:r>
              <a:rPr lang="en-US" dirty="0"/>
              <a:t>) or cancer development ﻿﻿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871071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Autofit/>
          </a:bodyPr>
          <a:lstStyle/>
          <a:p>
            <a:pPr marL="0" indent="0">
              <a:buNone/>
            </a:pPr>
            <a:r>
              <a:rPr lang="en-US" sz="4800" dirty="0" smtClean="0"/>
              <a:t>We would therefore encourage the medical community to use the means available to do studies on stem cells, which would not lead to the destruction of embryos and therefore what we would consider a life.</a:t>
            </a:r>
            <a:endParaRPr lang="en-US" sz="4800" dirty="0"/>
          </a:p>
        </p:txBody>
      </p:sp>
    </p:spTree>
    <p:extLst>
      <p:ext uri="{BB962C8B-B14F-4D97-AF65-F5344CB8AC3E}">
        <p14:creationId xmlns:p14="http://schemas.microsoft.com/office/powerpoint/2010/main" val="30205852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buNone/>
            </a:pPr>
            <a:r>
              <a:rPr lang="en-US" sz="4800" dirty="0" smtClean="0"/>
              <a:t>Now let’s look at the sheets on Artificial Insemination </a:t>
            </a:r>
            <a:r>
              <a:rPr lang="en-US" sz="4800" smtClean="0"/>
              <a:t>and </a:t>
            </a:r>
            <a:r>
              <a:rPr lang="en-US" sz="4800" smtClean="0"/>
              <a:t>Birth </a:t>
            </a:r>
            <a:r>
              <a:rPr lang="en-US" sz="4800" dirty="0" smtClean="0"/>
              <a:t>control.  </a:t>
            </a:r>
            <a:endParaRPr lang="en-US" sz="4800" dirty="0"/>
          </a:p>
        </p:txBody>
      </p:sp>
    </p:spTree>
    <p:extLst>
      <p:ext uri="{BB962C8B-B14F-4D97-AF65-F5344CB8AC3E}">
        <p14:creationId xmlns:p14="http://schemas.microsoft.com/office/powerpoint/2010/main" val="1578711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marL="0" indent="0">
              <a:buNone/>
            </a:pPr>
            <a:r>
              <a:rPr lang="en-US" dirty="0" smtClean="0"/>
              <a:t>From an article in the Associated Press from February 22, 2024.</a:t>
            </a:r>
          </a:p>
          <a:p>
            <a:pPr marL="0" indent="0">
              <a:buNone/>
            </a:pPr>
            <a:r>
              <a:rPr lang="en-US" dirty="0" smtClean="0"/>
              <a:t>“The Alabama Supreme Court ruled last week that couples who were trying in vitro fertilization and lost frozen embryos in an accident at a south Alabama storage facility can sue under the state’s wrongful death law….</a:t>
            </a:r>
          </a:p>
          <a:p>
            <a:pPr marL="0" indent="0">
              <a:buNone/>
            </a:pPr>
            <a:r>
              <a:rPr lang="en-US" dirty="0"/>
              <a:t>The ruling is the first of its kind and extends a theory championed by some anti-</a:t>
            </a:r>
            <a:r>
              <a:rPr lang="en-US" u="sng" dirty="0">
                <a:hlinkClick r:id="rId2"/>
              </a:rPr>
              <a:t>abortion</a:t>
            </a:r>
            <a:r>
              <a:rPr lang="en-US" dirty="0"/>
              <a:t> groups — that embryos and fetuses should be considered children and be afforded legal protections — into a new realm</a:t>
            </a:r>
            <a:r>
              <a:rPr lang="en-US" dirty="0" smtClean="0"/>
              <a:t>.”</a:t>
            </a:r>
            <a:endParaRPr lang="en-US" dirty="0"/>
          </a:p>
        </p:txBody>
      </p:sp>
    </p:spTree>
    <p:extLst>
      <p:ext uri="{BB962C8B-B14F-4D97-AF65-F5344CB8AC3E}">
        <p14:creationId xmlns:p14="http://schemas.microsoft.com/office/powerpoint/2010/main" val="3477168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fontScale="70000" lnSpcReduction="20000"/>
          </a:bodyPr>
          <a:lstStyle/>
          <a:p>
            <a:pPr marL="0" indent="0">
              <a:buNone/>
            </a:pPr>
            <a:r>
              <a:rPr lang="en-US" dirty="0" smtClean="0"/>
              <a:t>From an Associated Press article from February 21, 2024</a:t>
            </a:r>
          </a:p>
          <a:p>
            <a:pPr marL="0" indent="0">
              <a:buNone/>
            </a:pPr>
            <a:r>
              <a:rPr lang="en-US" sz="3400" dirty="0" smtClean="0"/>
              <a:t>“The Alabama Supreme Court has ruled that frozen embryos can be considered children under state law, a decision critics said could have sweeping implications for fertility treatment in the state. The decision was issued in a pair of wrongful death cases brought by three couples who had frozen embryos destroyed in an accident at a fertility clinic. Justices, citing anti-abortion language in the Alabama Constitution, ruled that an 1872 state law allowing parents to sue over the death of a minor child “applies to all unborn children, regardless of their location.”</a:t>
            </a:r>
          </a:p>
          <a:p>
            <a:pPr marL="0" indent="0">
              <a:buNone/>
            </a:pPr>
            <a:r>
              <a:rPr lang="en-US" sz="3400" dirty="0" smtClean="0"/>
              <a:t>“Unborn children are ‘children’ ... without exception based on developmental stage, physical location, or any other ancillary characteristics,” Justice Jay Mitchell wrote in Friday’s majority ruling by the all-Republican court.</a:t>
            </a:r>
          </a:p>
          <a:p>
            <a:pPr marL="0" indent="0">
              <a:buNone/>
            </a:pPr>
            <a:r>
              <a:rPr lang="en-US" sz="3400" dirty="0" smtClean="0"/>
              <a:t>Mitchell said the court had previously ruled that fetuses killed while a woman is pregnant are covered under Alabama’s Wrongful Death of a Minor Act and nothing excludes “</a:t>
            </a:r>
            <a:r>
              <a:rPr lang="en-US" sz="3400" dirty="0" err="1" smtClean="0"/>
              <a:t>extrauterine</a:t>
            </a:r>
            <a:r>
              <a:rPr lang="en-US" sz="3400" dirty="0" smtClean="0"/>
              <a:t> children from the Act’s coverage.”</a:t>
            </a:r>
            <a:endParaRPr lang="en-US" sz="3400" dirty="0"/>
          </a:p>
        </p:txBody>
      </p:sp>
    </p:spTree>
    <p:extLst>
      <p:ext uri="{BB962C8B-B14F-4D97-AF65-F5344CB8AC3E}">
        <p14:creationId xmlns:p14="http://schemas.microsoft.com/office/powerpoint/2010/main" val="2937736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buNone/>
            </a:pPr>
            <a:r>
              <a:rPr lang="en-US" sz="5400" dirty="0" smtClean="0"/>
              <a:t>This is where our belief that life does begin at conception Biblically is important.  </a:t>
            </a:r>
          </a:p>
          <a:p>
            <a:pPr marL="0" indent="0">
              <a:buNone/>
            </a:pPr>
            <a:r>
              <a:rPr lang="en-US" sz="5400" dirty="0" smtClean="0"/>
              <a:t>Look at sheet provided.  </a:t>
            </a:r>
            <a:endParaRPr lang="en-US" sz="5400" dirty="0"/>
          </a:p>
        </p:txBody>
      </p:sp>
    </p:spTree>
    <p:extLst>
      <p:ext uri="{BB962C8B-B14F-4D97-AF65-F5344CB8AC3E}">
        <p14:creationId xmlns:p14="http://schemas.microsoft.com/office/powerpoint/2010/main" val="2387345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92500" lnSpcReduction="20000"/>
          </a:bodyPr>
          <a:lstStyle/>
          <a:p>
            <a:pPr marL="0" indent="0">
              <a:buNone/>
            </a:pPr>
            <a:r>
              <a:rPr lang="en-US" dirty="0" smtClean="0"/>
              <a:t>How IVF works? Taken directly from the website</a:t>
            </a:r>
          </a:p>
          <a:p>
            <a:pPr marL="0" indent="0">
              <a:buNone/>
            </a:pPr>
            <a:r>
              <a:rPr lang="en-US" dirty="0" smtClean="0"/>
              <a:t>https://www.inviafertility.com/</a:t>
            </a:r>
          </a:p>
          <a:p>
            <a:pPr marL="0" indent="0">
              <a:buNone/>
            </a:pPr>
            <a:r>
              <a:rPr lang="en-US" b="1" dirty="0" smtClean="0"/>
              <a:t>In Vitro Fertilization (IVF)</a:t>
            </a:r>
          </a:p>
          <a:p>
            <a:pPr marL="0" indent="0">
              <a:buNone/>
            </a:pPr>
            <a:r>
              <a:rPr lang="en-US" dirty="0" smtClean="0"/>
              <a:t>The IVF process is a commonly performed fertility treatment where eggs are removed from the ovaries and mixed with sperm. Eggs that fertilize become embryos and are transferred to the uterus in hopes that a pregnancy will result. IVF is used to overcome a variety of fertility difficulties. These include cases in which the tubes are blocked or the sperm count is low. IVF is also used in cases where the woman has decreased fertility potential, based on age or other causes. IVF is also used frequently in couples with "unexplained" infertility. This occurs when all the testing is normal, but a pregnancy has not resulted despite trying for 6 or more months.</a:t>
            </a:r>
            <a:endParaRPr lang="en-US" dirty="0"/>
          </a:p>
        </p:txBody>
      </p:sp>
    </p:spTree>
    <p:extLst>
      <p:ext uri="{BB962C8B-B14F-4D97-AF65-F5344CB8AC3E}">
        <p14:creationId xmlns:p14="http://schemas.microsoft.com/office/powerpoint/2010/main" val="4150735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marL="0" indent="0">
              <a:buNone/>
            </a:pPr>
            <a:r>
              <a:rPr lang="en-US" sz="4400" dirty="0" smtClean="0"/>
              <a:t>A little history:</a:t>
            </a:r>
          </a:p>
          <a:p>
            <a:pPr marL="0" indent="0">
              <a:buNone/>
            </a:pPr>
            <a:r>
              <a:rPr lang="en-US" sz="4400" dirty="0" smtClean="0"/>
              <a:t>The first successful IVF was in 1978 in Great Britain.  In the next twenty years, it is estimated that some 200,000 babies have been born using this technique.  </a:t>
            </a:r>
          </a:p>
          <a:p>
            <a:pPr marL="0" indent="0">
              <a:buNone/>
            </a:pPr>
            <a:r>
              <a:rPr lang="en-US" sz="4400" dirty="0" smtClean="0"/>
              <a:t>“Christian Faith and Human Beginnings”-CTCR Report 2005, p. 12</a:t>
            </a:r>
            <a:endParaRPr lang="en-US" sz="4400" dirty="0"/>
          </a:p>
        </p:txBody>
      </p:sp>
    </p:spTree>
    <p:extLst>
      <p:ext uri="{BB962C8B-B14F-4D97-AF65-F5344CB8AC3E}">
        <p14:creationId xmlns:p14="http://schemas.microsoft.com/office/powerpoint/2010/main" val="1719917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a:bodyPr>
          <a:lstStyle/>
          <a:p>
            <a:pPr marL="0" indent="0">
              <a:buNone/>
            </a:pPr>
            <a:r>
              <a:rPr lang="en-US" sz="3600" dirty="0" smtClean="0"/>
              <a:t>Now what was the issue in the plant in Alabama?</a:t>
            </a:r>
          </a:p>
          <a:p>
            <a:pPr marL="0" indent="0">
              <a:buNone/>
            </a:pPr>
            <a:r>
              <a:rPr lang="en-US" sz="3600" dirty="0" smtClean="0"/>
              <a:t>These facilities will fertilize several eggs of mothers.  They will try to implant the one, but will freeze others for possible future transfer.  These are what was destroyed in Alabama.  </a:t>
            </a:r>
          </a:p>
          <a:p>
            <a:pPr marL="0" indent="0">
              <a:buNone/>
            </a:pPr>
            <a:r>
              <a:rPr lang="en-US" sz="3600" dirty="0" smtClean="0"/>
              <a:t>Another issue with this is that some plants will then do experimentation on these embryos for stem cell research.  </a:t>
            </a:r>
            <a:endParaRPr lang="en-US" sz="3600" dirty="0"/>
          </a:p>
        </p:txBody>
      </p:sp>
    </p:spTree>
    <p:extLst>
      <p:ext uri="{BB962C8B-B14F-4D97-AF65-F5344CB8AC3E}">
        <p14:creationId xmlns:p14="http://schemas.microsoft.com/office/powerpoint/2010/main" val="14706034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2832</TotalTime>
  <Words>2758</Words>
  <Application>Microsoft Office PowerPoint</Application>
  <PresentationFormat>On-screen Show (4:3)</PresentationFormat>
  <Paragraphs>112</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Hot Topics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Hot Topics</dc:title>
  <dc:creator>Church</dc:creator>
  <cp:lastModifiedBy>Church</cp:lastModifiedBy>
  <cp:revision>19</cp:revision>
  <dcterms:created xsi:type="dcterms:W3CDTF">2024-03-16T18:24:10Z</dcterms:created>
  <dcterms:modified xsi:type="dcterms:W3CDTF">2024-03-23T22:51:21Z</dcterms:modified>
</cp:coreProperties>
</file>