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2" r:id="rId18"/>
    <p:sldId id="273" r:id="rId19"/>
    <p:sldId id="274" r:id="rId20"/>
    <p:sldId id="275" r:id="rId21"/>
    <p:sldId id="281"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25" r:id="rId55"/>
    <p:sldId id="326" r:id="rId56"/>
    <p:sldId id="327" r:id="rId57"/>
    <p:sldId id="309" r:id="rId58"/>
    <p:sldId id="328" r:id="rId59"/>
    <p:sldId id="329" r:id="rId60"/>
    <p:sldId id="330" r:id="rId61"/>
    <p:sldId id="331" r:id="rId62"/>
    <p:sldId id="332" r:id="rId63"/>
    <p:sldId id="310" r:id="rId64"/>
    <p:sldId id="311" r:id="rId65"/>
    <p:sldId id="312" r:id="rId66"/>
    <p:sldId id="313" r:id="rId67"/>
    <p:sldId id="314" r:id="rId68"/>
    <p:sldId id="315" r:id="rId69"/>
    <p:sldId id="316" r:id="rId70"/>
    <p:sldId id="317" r:id="rId71"/>
    <p:sldId id="318" r:id="rId72"/>
    <p:sldId id="319"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51" r:id="rId90"/>
    <p:sldId id="352" r:id="rId91"/>
    <p:sldId id="349" r:id="rId92"/>
    <p:sldId id="350" r:id="rId9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388C2D-218C-4209-8B9B-57E55AF5244C}">
          <p14:sldIdLst>
            <p14:sldId id="256"/>
            <p14:sldId id="257"/>
            <p14:sldId id="258"/>
            <p14:sldId id="259"/>
            <p14:sldId id="260"/>
          </p14:sldIdLst>
        </p14:section>
        <p14:section name="Untitled Section" id="{3C454F83-D9FD-45BD-AF4C-54CBA0647F76}">
          <p14:sldIdLst>
            <p14:sldId id="261"/>
            <p14:sldId id="262"/>
            <p14:sldId id="263"/>
          </p14:sldIdLst>
        </p14:section>
        <p14:section name="Untitled Section" id="{1EC485E7-BBCB-44C9-9082-868E335A5C75}">
          <p14:sldIdLst>
            <p14:sldId id="265"/>
            <p14:sldId id="266"/>
          </p14:sldIdLst>
        </p14:section>
        <p14:section name="Untitled Section" id="{C034B8E8-A3E0-46C5-9D22-5EC35BF449B9}">
          <p14:sldIdLst>
            <p14:sldId id="264"/>
            <p14:sldId id="267"/>
            <p14:sldId id="268"/>
            <p14:sldId id="269"/>
            <p14:sldId id="270"/>
            <p14:sldId id="271"/>
            <p14:sldId id="272"/>
            <p14:sldId id="273"/>
          </p14:sldIdLst>
        </p14:section>
        <p14:section name="Untitled Section" id="{06F101FE-E197-4880-81BF-7A858E6486B4}">
          <p14:sldIdLst>
            <p14:sldId id="274"/>
            <p14:sldId id="275"/>
            <p14:sldId id="281"/>
            <p14:sldId id="276"/>
            <p14:sldId id="277"/>
            <p14:sldId id="278"/>
            <p14:sldId id="279"/>
            <p14:sldId id="280"/>
            <p14:sldId id="282"/>
            <p14:sldId id="283"/>
            <p14:sldId id="284"/>
            <p14:sldId id="285"/>
            <p14:sldId id="286"/>
            <p14:sldId id="287"/>
            <p14:sldId id="288"/>
            <p14:sldId id="289"/>
            <p14:sldId id="290"/>
            <p14:sldId id="291"/>
          </p14:sldIdLst>
        </p14:section>
        <p14:section name="Untitled Section" id="{09EEE4FA-96E0-44C8-B9B9-BB78CD8AC162}">
          <p14:sldIdLst>
            <p14:sldId id="292"/>
            <p14:sldId id="293"/>
            <p14:sldId id="294"/>
            <p14:sldId id="295"/>
            <p14:sldId id="296"/>
            <p14:sldId id="297"/>
            <p14:sldId id="298"/>
            <p14:sldId id="299"/>
            <p14:sldId id="300"/>
            <p14:sldId id="301"/>
            <p14:sldId id="302"/>
            <p14:sldId id="303"/>
            <p14:sldId id="304"/>
            <p14:sldId id="305"/>
            <p14:sldId id="306"/>
            <p14:sldId id="307"/>
            <p14:sldId id="308"/>
            <p14:sldId id="325"/>
            <p14:sldId id="326"/>
            <p14:sldId id="327"/>
            <p14:sldId id="309"/>
            <p14:sldId id="328"/>
            <p14:sldId id="329"/>
            <p14:sldId id="330"/>
            <p14:sldId id="331"/>
            <p14:sldId id="332"/>
            <p14:sldId id="310"/>
            <p14:sldId id="311"/>
            <p14:sldId id="312"/>
            <p14:sldId id="313"/>
            <p14:sldId id="314"/>
            <p14:sldId id="315"/>
            <p14:sldId id="316"/>
            <p14:sldId id="317"/>
            <p14:sldId id="318"/>
          </p14:sldIdLst>
        </p14:section>
        <p14:section name="Untitled Section" id="{BB9198D7-72A8-4F20-BA47-9DA3552AFCED}">
          <p14:sldIdLst>
            <p14:sldId id="319"/>
            <p14:sldId id="333"/>
            <p14:sldId id="334"/>
            <p14:sldId id="335"/>
            <p14:sldId id="336"/>
            <p14:sldId id="337"/>
            <p14:sldId id="338"/>
            <p14:sldId id="339"/>
            <p14:sldId id="340"/>
            <p14:sldId id="341"/>
            <p14:sldId id="342"/>
            <p14:sldId id="343"/>
            <p14:sldId id="344"/>
            <p14:sldId id="345"/>
            <p14:sldId id="346"/>
            <p14:sldId id="347"/>
            <p14:sldId id="348"/>
            <p14:sldId id="351"/>
            <p14:sldId id="352"/>
            <p14:sldId id="349"/>
            <p14:sldId id="35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4B11-AA42-479C-AEA9-973B8967ADDF}"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21461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4B11-AA42-479C-AEA9-973B8967ADDF}"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420359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4B11-AA42-479C-AEA9-973B8967ADDF}"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103608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4B11-AA42-479C-AEA9-973B8967ADDF}"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101920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4B11-AA42-479C-AEA9-973B8967ADDF}"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85097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4B11-AA42-479C-AEA9-973B8967ADDF}"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84700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4B11-AA42-479C-AEA9-973B8967ADDF}" type="datetimeFigureOut">
              <a:rPr lang="en-US" smtClean="0"/>
              <a:t>6/16/2023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351052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4B11-AA42-479C-AEA9-973B8967ADDF}" type="datetimeFigureOut">
              <a:rPr lang="en-US" smtClean="0"/>
              <a:t>6/16/2023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404869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4B11-AA42-479C-AEA9-973B8967ADDF}" type="datetimeFigureOut">
              <a:rPr lang="en-US" smtClean="0"/>
              <a:t>6/16/2023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339341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4B11-AA42-479C-AEA9-973B8967ADDF}"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337614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4B11-AA42-479C-AEA9-973B8967ADDF}"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7634F-F867-461D-B84F-BE8877AEF2CD}" type="slidenum">
              <a:rPr lang="en-US" smtClean="0"/>
              <a:t>‹#›</a:t>
            </a:fld>
            <a:endParaRPr lang="en-US"/>
          </a:p>
        </p:txBody>
      </p:sp>
    </p:spTree>
    <p:extLst>
      <p:ext uri="{BB962C8B-B14F-4D97-AF65-F5344CB8AC3E}">
        <p14:creationId xmlns:p14="http://schemas.microsoft.com/office/powerpoint/2010/main" val="380337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4B11-AA42-479C-AEA9-973B8967ADDF}" type="datetimeFigureOut">
              <a:rPr lang="en-US" smtClean="0"/>
              <a:t>6/16/2023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7634F-F867-461D-B84F-BE8877AEF2CD}" type="slidenum">
              <a:rPr lang="en-US" smtClean="0"/>
              <a:t>‹#›</a:t>
            </a:fld>
            <a:endParaRPr lang="en-US"/>
          </a:p>
        </p:txBody>
      </p:sp>
    </p:spTree>
    <p:extLst>
      <p:ext uri="{BB962C8B-B14F-4D97-AF65-F5344CB8AC3E}">
        <p14:creationId xmlns:p14="http://schemas.microsoft.com/office/powerpoint/2010/main" val="348875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BwRef('BGT_Rev%209:17')" TargetMode="External"/><Relationship Id="rId7" Type="http://schemas.openxmlformats.org/officeDocument/2006/relationships/hyperlink" Target="BwRef('BGT_Rev%2021:8')" TargetMode="External"/><Relationship Id="rId2" Type="http://schemas.openxmlformats.org/officeDocument/2006/relationships/hyperlink" Target="BwRef('BGT_Luk%2017:29')" TargetMode="External"/><Relationship Id="rId1" Type="http://schemas.openxmlformats.org/officeDocument/2006/relationships/slideLayout" Target="../slideLayouts/slideLayout2.xml"/><Relationship Id="rId6" Type="http://schemas.openxmlformats.org/officeDocument/2006/relationships/hyperlink" Target="BwRef('BGT_Rev%2020:10')" TargetMode="External"/><Relationship Id="rId5" Type="http://schemas.openxmlformats.org/officeDocument/2006/relationships/hyperlink" Target="BwRef('BGT_Rev%2019:20')" TargetMode="External"/><Relationship Id="rId4" Type="http://schemas.openxmlformats.org/officeDocument/2006/relationships/hyperlink" Target="BwRef('BGT_Rev%2014:10')"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BwRef('BGT_Act%2022:24')" TargetMode="External"/><Relationship Id="rId13" Type="http://schemas.openxmlformats.org/officeDocument/2006/relationships/hyperlink" Target="BwRef('BGT_Heb%2011:34')" TargetMode="External"/><Relationship Id="rId3" Type="http://schemas.openxmlformats.org/officeDocument/2006/relationships/hyperlink" Target="BwRef('BGT_Heb%2013:12')" TargetMode="External"/><Relationship Id="rId7" Type="http://schemas.openxmlformats.org/officeDocument/2006/relationships/hyperlink" Target="BwRef('BGT_Act%2021:37')" TargetMode="External"/><Relationship Id="rId12" Type="http://schemas.openxmlformats.org/officeDocument/2006/relationships/hyperlink" Target="BwRef('BGT_Act%2028:16')" TargetMode="External"/><Relationship Id="rId2" Type="http://schemas.openxmlformats.org/officeDocument/2006/relationships/hyperlink" Target="BwRef('BGT_Heb%2013:11')" TargetMode="External"/><Relationship Id="rId1" Type="http://schemas.openxmlformats.org/officeDocument/2006/relationships/slideLayout" Target="../slideLayouts/slideLayout2.xml"/><Relationship Id="rId6" Type="http://schemas.openxmlformats.org/officeDocument/2006/relationships/hyperlink" Target="BwRef('BGT_Act%2021:34')" TargetMode="External"/><Relationship Id="rId11" Type="http://schemas.openxmlformats.org/officeDocument/2006/relationships/hyperlink" Target="BwRef('BGT_Act%2023:32')" TargetMode="External"/><Relationship Id="rId5" Type="http://schemas.openxmlformats.org/officeDocument/2006/relationships/hyperlink" Target="BwRef('BGT_Rev%2020:9')" TargetMode="External"/><Relationship Id="rId10" Type="http://schemas.openxmlformats.org/officeDocument/2006/relationships/hyperlink" Target="BwRef('BGT_Act%2023:16')" TargetMode="External"/><Relationship Id="rId4" Type="http://schemas.openxmlformats.org/officeDocument/2006/relationships/hyperlink" Target="BwRef('BGT_Heb%2013:13')" TargetMode="External"/><Relationship Id="rId9" Type="http://schemas.openxmlformats.org/officeDocument/2006/relationships/hyperlink" Target="BwRef('BGT_Act%2023:10')"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19 &amp; 20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0518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Brighton talks about how Jesus’ sacrifice was the betrothal price paid in order to purchase his people as His pride.  This betrothal price was usually paid by the groom to the bride’s father.  </a:t>
            </a:r>
          </a:p>
          <a:p>
            <a:pPr marL="0" indent="0">
              <a:buNone/>
            </a:pPr>
            <a:r>
              <a:rPr lang="en-US" sz="3600" dirty="0" smtClean="0"/>
              <a:t>Brighton- “Thus the bridegroom has purchased his betrothed and made her to be his promised wife.  That promise will be fulfilled when Christ returns for His bride at the End.”-p. 496.  </a:t>
            </a:r>
            <a:endParaRPr lang="en-US" sz="3600" dirty="0"/>
          </a:p>
        </p:txBody>
      </p:sp>
    </p:spTree>
    <p:extLst>
      <p:ext uri="{BB962C8B-B14F-4D97-AF65-F5344CB8AC3E}">
        <p14:creationId xmlns:p14="http://schemas.microsoft.com/office/powerpoint/2010/main" val="3258318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000" dirty="0"/>
              <a:t>Feasting with the Lord in celebration is also alluded too. </a:t>
            </a:r>
            <a:endParaRPr lang="en-US" sz="4000" dirty="0" smtClean="0"/>
          </a:p>
          <a:p>
            <a:pPr marL="0" indent="0">
              <a:buNone/>
            </a:pPr>
            <a:r>
              <a:rPr lang="en-US" sz="4000" dirty="0" smtClean="0"/>
              <a:t>A picture of the Resurrection and proceeding celebration-Isaiah 25:6-9, 55:1-3, 62:3-7, Prov. 9:1-6.</a:t>
            </a:r>
          </a:p>
          <a:p>
            <a:pPr marL="0" indent="0">
              <a:buNone/>
            </a:pPr>
            <a:r>
              <a:rPr lang="en-US" sz="4000" dirty="0" smtClean="0"/>
              <a:t>Jesus alludes to it-Luke 13:29, 14:15, 14:24, Matt. 8:11.</a:t>
            </a:r>
          </a:p>
          <a:p>
            <a:pPr marL="0" indent="0">
              <a:buNone/>
            </a:pPr>
            <a:r>
              <a:rPr lang="en-US" sz="4000" dirty="0" smtClean="0"/>
              <a:t>Alluded to earlier in Revelation: 3:20 </a:t>
            </a:r>
            <a:endParaRPr lang="en-US" sz="4000" dirty="0"/>
          </a:p>
        </p:txBody>
      </p:sp>
    </p:spTree>
    <p:extLst>
      <p:ext uri="{BB962C8B-B14F-4D97-AF65-F5344CB8AC3E}">
        <p14:creationId xmlns:p14="http://schemas.microsoft.com/office/powerpoint/2010/main" val="130811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10000"/>
          </a:bodyPr>
          <a:lstStyle/>
          <a:p>
            <a:pPr marL="0" indent="0">
              <a:buNone/>
            </a:pPr>
            <a:r>
              <a:rPr lang="en-US" dirty="0" smtClean="0"/>
              <a:t>v. 7-“and His bride has made herself ready.”</a:t>
            </a:r>
          </a:p>
          <a:p>
            <a:pPr marL="0" indent="0">
              <a:buNone/>
            </a:pPr>
            <a:r>
              <a:rPr lang="en-US" dirty="0" smtClean="0"/>
              <a:t>Brighton- “How does she make herself ready for the wedding?  It is not her own preparation to be received by his husband in marriage that made her the bride of Christ.  The Lord Christ himself, when he chose her to be his wife, made her worthy of such an honor by praying the betrothal price.”-p. 496</a:t>
            </a:r>
          </a:p>
          <a:p>
            <a:pPr marL="0" indent="0">
              <a:buNone/>
            </a:pPr>
            <a:r>
              <a:rPr lang="en-US" dirty="0" smtClean="0"/>
              <a:t>He is the one who sanctified her, having cleansed her by the washing of water with the word.”-Ephesians 5:26.  In baptism, we are clothed with Christ and his righteousness which is the proper dress as the bride to be received as wife on the last day-Gal. 3:27.  Also Rev. 5:9-10, 7:14-15-”washed in the blood of the lamb.”  Allusions to this in Isaiah 61:10.  </a:t>
            </a:r>
          </a:p>
          <a:p>
            <a:pPr marL="0" indent="0">
              <a:buNone/>
            </a:pPr>
            <a:endParaRPr lang="en-US" dirty="0"/>
          </a:p>
        </p:txBody>
      </p:sp>
    </p:spTree>
    <p:extLst>
      <p:ext uri="{BB962C8B-B14F-4D97-AF65-F5344CB8AC3E}">
        <p14:creationId xmlns:p14="http://schemas.microsoft.com/office/powerpoint/2010/main" val="913135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en-US" dirty="0" smtClean="0"/>
              <a:t>v.8-granted </a:t>
            </a:r>
            <a:r>
              <a:rPr lang="en-US" dirty="0"/>
              <a:t>or given </a:t>
            </a:r>
            <a:r>
              <a:rPr lang="en-US" dirty="0" smtClean="0"/>
              <a:t>to her-The </a:t>
            </a:r>
            <a:r>
              <a:rPr lang="en-US" dirty="0"/>
              <a:t>clothes were given by Christ.  </a:t>
            </a:r>
            <a:endParaRPr lang="en-US" dirty="0" smtClean="0"/>
          </a:p>
          <a:p>
            <a:pPr marL="0" indent="0">
              <a:buNone/>
            </a:pPr>
            <a:r>
              <a:rPr lang="en-US" dirty="0" smtClean="0"/>
              <a:t>“So that she might be clothed in fine linen, bright and pure or clean.”</a:t>
            </a:r>
            <a:endParaRPr lang="en-US" dirty="0"/>
          </a:p>
          <a:p>
            <a:pPr marL="0" indent="0">
              <a:buNone/>
            </a:pPr>
            <a:r>
              <a:rPr lang="en-US" dirty="0"/>
              <a:t>Fine linen-same word used in Revelation 19:14 to describe the armies of heaven. </a:t>
            </a:r>
            <a:endParaRPr lang="en-US" dirty="0" smtClean="0"/>
          </a:p>
          <a:p>
            <a:pPr marL="0" indent="0">
              <a:buNone/>
            </a:pPr>
            <a:r>
              <a:rPr lang="en-US" dirty="0" smtClean="0"/>
              <a:t>Brighton- “Her attendants clothe her with the wedding garment of pure linen.  The wedding garment is defined as “the righteous deeds of the saints.”</a:t>
            </a:r>
            <a:endParaRPr lang="en-US" dirty="0"/>
          </a:p>
        </p:txBody>
      </p:sp>
    </p:spTree>
    <p:extLst>
      <p:ext uri="{BB962C8B-B14F-4D97-AF65-F5344CB8AC3E}">
        <p14:creationId xmlns:p14="http://schemas.microsoft.com/office/powerpoint/2010/main" val="65826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marL="0" indent="0">
              <a:buNone/>
            </a:pPr>
            <a:r>
              <a:rPr lang="en-US" dirty="0" smtClean="0"/>
              <a:t>What of this robe?  Read Brighton p. 497.  </a:t>
            </a:r>
          </a:p>
          <a:p>
            <a:pPr marL="0" indent="0">
              <a:buNone/>
            </a:pPr>
            <a:r>
              <a:rPr lang="en-US" dirty="0" smtClean="0"/>
              <a:t>We can think of Jesus’ parables and Final Judgment depiction in Matthew 25.  </a:t>
            </a:r>
          </a:p>
          <a:p>
            <a:pPr marL="514350" indent="-514350">
              <a:buAutoNum type="arabicPeriod"/>
            </a:pPr>
            <a:r>
              <a:rPr lang="en-US" dirty="0" smtClean="0"/>
              <a:t>Parable of the Ten virgins-We are to be ready.  Lamps trimmed.  The groom is coming at an hour we are not expecting.  </a:t>
            </a:r>
          </a:p>
          <a:p>
            <a:pPr marL="514350" indent="-514350">
              <a:buAutoNum type="arabicPeriod"/>
            </a:pPr>
            <a:r>
              <a:rPr lang="en-US" dirty="0" smtClean="0"/>
              <a:t>Parable of the Talents-He has given us gifts (talents) to use while He is gone, before He returns.  His intention is to take His gifts and use them.  </a:t>
            </a:r>
          </a:p>
          <a:p>
            <a:pPr marL="514350" indent="-514350">
              <a:buAutoNum type="arabicPeriod"/>
            </a:pPr>
            <a:r>
              <a:rPr lang="en-US" dirty="0" smtClean="0"/>
              <a:t>When He returns and the saints are placed on His right, He will commend them for their righteous deeds done in His name. </a:t>
            </a:r>
          </a:p>
        </p:txBody>
      </p:sp>
    </p:spTree>
    <p:extLst>
      <p:ext uri="{BB962C8B-B14F-4D97-AF65-F5344CB8AC3E}">
        <p14:creationId xmlns:p14="http://schemas.microsoft.com/office/powerpoint/2010/main" val="769838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smtClean="0"/>
              <a:t>To be clear, Jesus granted her this clothing.  Without His grace and Holy Spirit, we would not be adorned with truly “good” works in the Lord’s eyes.  Only works done through faith in Christ, the work of the Holy Spirit, can be truly “good” in the Lord’s sight.  </a:t>
            </a:r>
          </a:p>
          <a:p>
            <a:pPr marL="0" indent="0">
              <a:buNone/>
            </a:pPr>
            <a:r>
              <a:rPr lang="en-US" dirty="0" smtClean="0"/>
              <a:t>Brighton- “In reality, it is Jesus Christ, her husband-to-be, who fashions the wedding garment, the ‘righteous deeds’ with which she is clothed.  For He set her free to do these works, and by the Spirit of God empowered her to do so.”</a:t>
            </a:r>
          </a:p>
          <a:p>
            <a:pPr marL="0" indent="0">
              <a:buNone/>
            </a:pPr>
            <a:r>
              <a:rPr lang="en-US" dirty="0" smtClean="0"/>
              <a:t>Ephesians 2:8-10 speaks of the proper order.  I Corinthians 12:3, Romans 7:4-6.</a:t>
            </a:r>
          </a:p>
          <a:p>
            <a:pPr marL="0" indent="0">
              <a:buNone/>
            </a:pPr>
            <a:r>
              <a:rPr lang="en-US" dirty="0" smtClean="0"/>
              <a:t>Same as Matthew 25:31ff.  Already placed on the right, </a:t>
            </a:r>
            <a:r>
              <a:rPr lang="en-US" u="sng" dirty="0" smtClean="0"/>
              <a:t>then</a:t>
            </a:r>
            <a:r>
              <a:rPr lang="en-US" dirty="0" smtClean="0"/>
              <a:t> commended.  </a:t>
            </a:r>
            <a:endParaRPr lang="en-US" dirty="0"/>
          </a:p>
        </p:txBody>
      </p:sp>
    </p:spTree>
    <p:extLst>
      <p:ext uri="{BB962C8B-B14F-4D97-AF65-F5344CB8AC3E}">
        <p14:creationId xmlns:p14="http://schemas.microsoft.com/office/powerpoint/2010/main" val="1449579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en-US" dirty="0"/>
              <a:t>7 beatitudes in Revelation-this is the 4th-Rev. 1:3, 14:13, 16:15, 19:9, 20:6, 22:7, and 22:14.  </a:t>
            </a:r>
            <a:endParaRPr lang="en-US" dirty="0" smtClean="0"/>
          </a:p>
          <a:p>
            <a:pPr marL="0" indent="0">
              <a:buNone/>
            </a:pPr>
            <a:r>
              <a:rPr lang="en-US" dirty="0" smtClean="0"/>
              <a:t>9 </a:t>
            </a:r>
            <a:r>
              <a:rPr lang="en-US" dirty="0"/>
              <a:t>in Jesus’ Sermon on the Mount.  </a:t>
            </a:r>
            <a:endParaRPr lang="en-US" dirty="0" smtClean="0"/>
          </a:p>
          <a:p>
            <a:pPr marL="0" indent="0">
              <a:buNone/>
            </a:pPr>
            <a:r>
              <a:rPr lang="en-US" dirty="0" smtClean="0"/>
              <a:t>“Who have been and are continuing to be called or invited to the marriage supper of the Lamb.”-</a:t>
            </a:r>
          </a:p>
          <a:p>
            <a:pPr marL="0" indent="0">
              <a:buNone/>
            </a:pPr>
            <a:r>
              <a:rPr lang="en-US" dirty="0" smtClean="0"/>
              <a:t>The invitation in Matthew 22.  “Come to the Feast”- The invitation of the Gospel.  </a:t>
            </a:r>
            <a:endParaRPr lang="en-US" dirty="0"/>
          </a:p>
          <a:p>
            <a:pPr marL="0" indent="0">
              <a:buNone/>
            </a:pPr>
            <a:r>
              <a:rPr lang="en-US" dirty="0"/>
              <a:t>Read about this beatitude in relationship to the others before-Brighton p. 498-499.  And who are those invited?  Those who are not only invited, but are brought in. </a:t>
            </a:r>
            <a:endParaRPr lang="en-US" dirty="0" smtClean="0"/>
          </a:p>
          <a:p>
            <a:pPr marL="0" indent="0">
              <a:buNone/>
            </a:pPr>
            <a:r>
              <a:rPr lang="en-US" dirty="0" smtClean="0"/>
              <a:t>Jesus is probably alluding to this supper in Luke 22:16, 30; also 14:15, 24.  </a:t>
            </a:r>
          </a:p>
          <a:p>
            <a:pPr marL="0" indent="0">
              <a:buNone/>
            </a:pPr>
            <a:r>
              <a:rPr lang="en-US" dirty="0" smtClean="0"/>
              <a:t>Just- In commenting on this parable, “this parable presents Jesus’ table fellowship as the fulfillment of the OT banquet prophecies.  Blessedness comes from eating bread in the kingdom of God, which Christ is now ushering in through his table fellowship with outcasts and sinners.”-p. 575.</a:t>
            </a:r>
            <a:endParaRPr lang="en-US" dirty="0"/>
          </a:p>
        </p:txBody>
      </p:sp>
    </p:spTree>
    <p:extLst>
      <p:ext uri="{BB962C8B-B14F-4D97-AF65-F5344CB8AC3E}">
        <p14:creationId xmlns:p14="http://schemas.microsoft.com/office/powerpoint/2010/main" val="240035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en-US" dirty="0" smtClean="0"/>
              <a:t>Just- “The church’s eating and drinking of the Supper, from Easter to the </a:t>
            </a:r>
            <a:r>
              <a:rPr lang="en-US" dirty="0" err="1" smtClean="0"/>
              <a:t>parousia</a:t>
            </a:r>
            <a:r>
              <a:rPr lang="en-US" dirty="0" smtClean="0"/>
              <a:t>, is an act of table fellowship celebrating that the kingdom of God has come.  The Supper is an OT Passover transformed  and ‘fulfilled in the kingdom of God.”-p. 827.</a:t>
            </a:r>
          </a:p>
          <a:p>
            <a:pPr marL="0" indent="0">
              <a:buNone/>
            </a:pPr>
            <a:r>
              <a:rPr lang="en-US" dirty="0" smtClean="0"/>
              <a:t>Just- “the eschatological perspective of Luke 22:16, 18 looks ahead to the communion of the church at the Table of the Lord, where his body and blood will be present in bread and wine.  In addition, the Last Supper-and each subsequent Lord’s Supper-anticipates the wedding feast in the eschaton.”-p. 828.</a:t>
            </a:r>
          </a:p>
          <a:p>
            <a:pPr marL="0" indent="0">
              <a:buNone/>
            </a:pPr>
            <a:r>
              <a:rPr lang="en-US" dirty="0" smtClean="0"/>
              <a:t>Just sees this in I Corinthians 11:16- “proclaims the Lord’s death until He comes.”</a:t>
            </a:r>
          </a:p>
          <a:p>
            <a:pPr marL="0" indent="0">
              <a:buNone/>
            </a:pPr>
            <a:r>
              <a:rPr lang="en-US" dirty="0" smtClean="0"/>
              <a:t>Just- “The Supper anticipates the final day when Christ will feast anew with his disciples after the kingdom of God has come in all its fullness.”-p. 828</a:t>
            </a:r>
          </a:p>
          <a:p>
            <a:pPr marL="0" indent="0">
              <a:buNone/>
            </a:pPr>
            <a:r>
              <a:rPr lang="en-US" dirty="0" smtClean="0"/>
              <a:t>Read quote in Just p. 828.  </a:t>
            </a:r>
            <a:endParaRPr lang="en-US" dirty="0"/>
          </a:p>
        </p:txBody>
      </p:sp>
    </p:spTree>
    <p:extLst>
      <p:ext uri="{BB962C8B-B14F-4D97-AF65-F5344CB8AC3E}">
        <p14:creationId xmlns:p14="http://schemas.microsoft.com/office/powerpoint/2010/main" val="2758830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smtClean="0"/>
              <a:t>The words of the angel cements that these are the true words of God.  </a:t>
            </a:r>
          </a:p>
          <a:p>
            <a:pPr marL="0" indent="0">
              <a:buNone/>
            </a:pPr>
            <a:r>
              <a:rPr lang="en-US" dirty="0"/>
              <a:t>v.10-Commands him not to do that.  No worship of angels. </a:t>
            </a:r>
          </a:p>
          <a:p>
            <a:pPr marL="0" indent="0">
              <a:buNone/>
            </a:pPr>
            <a:r>
              <a:rPr lang="en-US" dirty="0"/>
              <a:t>A fellow servant or slave with you-word used in Matt. 18:28-33-parable of the unmerciful servant.  Also, used in Rev. 6:11.  Angels simply servants of God, like us.  Hebrews 1:14, Clearly not to be worshipped in Hebrews 1:4-13</a:t>
            </a:r>
          </a:p>
          <a:p>
            <a:pPr marL="0" indent="0">
              <a:buNone/>
            </a:pPr>
            <a:r>
              <a:rPr lang="en-US" dirty="0"/>
              <a:t>Testimony or witness of Jesus.  </a:t>
            </a:r>
          </a:p>
          <a:p>
            <a:pPr marL="0" indent="0">
              <a:buNone/>
            </a:pPr>
            <a:r>
              <a:rPr lang="en-US" dirty="0"/>
              <a:t>Worship God-</a:t>
            </a:r>
            <a:r>
              <a:rPr lang="en-US" dirty="0" err="1"/>
              <a:t>proskuneo</a:t>
            </a:r>
            <a:r>
              <a:rPr lang="en-US" dirty="0"/>
              <a:t>-to fall down before in reverence and worship.  </a:t>
            </a:r>
          </a:p>
          <a:p>
            <a:pPr marL="0" indent="0">
              <a:buNone/>
            </a:pPr>
            <a:r>
              <a:rPr lang="en-US" dirty="0"/>
              <a:t>The Gospel about Jesus-the spirit of prophecy-all the OT leads up to Jesus. All the rest of history leads to His return.  Read Brighton p. </a:t>
            </a:r>
            <a:r>
              <a:rPr lang="en-US"/>
              <a:t>503. </a:t>
            </a:r>
            <a:endParaRPr lang="en-US" dirty="0"/>
          </a:p>
        </p:txBody>
      </p:sp>
    </p:spTree>
    <p:extLst>
      <p:ext uri="{BB962C8B-B14F-4D97-AF65-F5344CB8AC3E}">
        <p14:creationId xmlns:p14="http://schemas.microsoft.com/office/powerpoint/2010/main" val="1496274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pPr marL="0" indent="0">
              <a:buNone/>
            </a:pPr>
            <a:r>
              <a:rPr lang="en-US" dirty="0" smtClean="0"/>
              <a:t>v. 11- “Then I saw”-marker again</a:t>
            </a:r>
          </a:p>
          <a:p>
            <a:pPr marL="0" indent="0">
              <a:buNone/>
            </a:pPr>
            <a:r>
              <a:rPr lang="en-US" dirty="0" smtClean="0"/>
              <a:t>Opened-perfect tense-a past action that continues into the future.  </a:t>
            </a:r>
          </a:p>
          <a:p>
            <a:pPr marL="0" indent="0">
              <a:buNone/>
            </a:pPr>
            <a:r>
              <a:rPr lang="en-US" dirty="0"/>
              <a:t>T</a:t>
            </a:r>
            <a:r>
              <a:rPr lang="en-US" dirty="0" smtClean="0"/>
              <a:t>he image of a door to heaven is found in Revelation: 3:7-8, 20, 4:1, 11:19, 15:5.  </a:t>
            </a:r>
          </a:p>
          <a:p>
            <a:pPr marL="0" indent="0">
              <a:buNone/>
            </a:pPr>
            <a:r>
              <a:rPr lang="en-US" dirty="0" smtClean="0"/>
              <a:t>When you reach the seventh, the temple stands open, heaven stands open.  What comes forth?</a:t>
            </a:r>
          </a:p>
          <a:p>
            <a:pPr marL="0" indent="0">
              <a:buNone/>
            </a:pPr>
            <a:r>
              <a:rPr lang="en-US" dirty="0" smtClean="0"/>
              <a:t>“Behold, a white horse”</a:t>
            </a:r>
          </a:p>
          <a:p>
            <a:pPr marL="0" indent="0">
              <a:buNone/>
            </a:pPr>
            <a:r>
              <a:rPr lang="en-US" dirty="0"/>
              <a:t>Behold-big word meant to capture your attention.  Used frequently in Revelation 6:8, 7:9, 14:1, 14:14, 16:15</a:t>
            </a:r>
            <a:endParaRPr lang="en-US" dirty="0" smtClean="0"/>
          </a:p>
          <a:p>
            <a:pPr marL="0" indent="0">
              <a:buNone/>
            </a:pPr>
            <a:r>
              <a:rPr lang="en-US" dirty="0" smtClean="0"/>
              <a:t>We have seen horses before in Revelation 6.  We saw a white horse in 6:2, however we believe it could represent the anti-Christ.  It appears like the Christ, but is not.  It is bent on conquest</a:t>
            </a:r>
            <a:r>
              <a:rPr lang="en-US" dirty="0"/>
              <a:t>. </a:t>
            </a:r>
            <a:endParaRPr lang="en-US" dirty="0" smtClean="0"/>
          </a:p>
          <a:p>
            <a:pPr marL="0" indent="0">
              <a:buNone/>
            </a:pPr>
            <a:r>
              <a:rPr lang="en-US" dirty="0" smtClean="0"/>
              <a:t>White </a:t>
            </a:r>
            <a:r>
              <a:rPr lang="en-US" dirty="0"/>
              <a:t>or pure-used for Jesus on the Mt. of Transfiguration , and Acts 1:10. </a:t>
            </a:r>
          </a:p>
          <a:p>
            <a:pPr marL="0" indent="0">
              <a:buNone/>
            </a:pPr>
            <a:endParaRPr lang="en-US" dirty="0"/>
          </a:p>
        </p:txBody>
      </p:sp>
    </p:spTree>
    <p:extLst>
      <p:ext uri="{BB962C8B-B14F-4D97-AF65-F5344CB8AC3E}">
        <p14:creationId xmlns:p14="http://schemas.microsoft.com/office/powerpoint/2010/main" val="316918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lgn="ctr">
              <a:buNone/>
            </a:pPr>
            <a:r>
              <a:rPr lang="en-US" dirty="0" smtClean="0"/>
              <a:t>Revelation 19</a:t>
            </a:r>
          </a:p>
          <a:p>
            <a:pPr marL="0" indent="0">
              <a:buNone/>
            </a:pPr>
            <a:r>
              <a:rPr lang="en-US" dirty="0" smtClean="0"/>
              <a:t>Probably the same multitude as Chapter 7</a:t>
            </a:r>
          </a:p>
          <a:p>
            <a:pPr marL="0" indent="0">
              <a:buNone/>
            </a:pPr>
            <a:endParaRPr lang="en-US" dirty="0" smtClean="0"/>
          </a:p>
          <a:p>
            <a:pPr marL="0" indent="0">
              <a:buNone/>
            </a:pPr>
            <a:r>
              <a:rPr lang="en-US" dirty="0" err="1" smtClean="0"/>
              <a:t>Halleluia</a:t>
            </a:r>
            <a:r>
              <a:rPr lang="en-US" dirty="0" smtClean="0"/>
              <a:t>-Greek word by that same sound.  Based off the Hebrew word, which means “the Lord be praised.”  </a:t>
            </a:r>
            <a:r>
              <a:rPr lang="en-US" dirty="0" err="1" smtClean="0"/>
              <a:t>Hallel</a:t>
            </a:r>
            <a:r>
              <a:rPr lang="en-US" dirty="0" smtClean="0"/>
              <a:t>, and Yah.  Found only here in the New Testament.  Like amen, it was adopted by the other languages without translation and stands as an exclamation.  Also, exclusively found in the Psalms, with similar expressions found in other places.  Brighton note p. 485.</a:t>
            </a:r>
          </a:p>
          <a:p>
            <a:pPr marL="0" indent="0">
              <a:buNone/>
            </a:pPr>
            <a:endParaRPr lang="en-US" dirty="0"/>
          </a:p>
        </p:txBody>
      </p:sp>
    </p:spTree>
    <p:extLst>
      <p:ext uri="{BB962C8B-B14F-4D97-AF65-F5344CB8AC3E}">
        <p14:creationId xmlns:p14="http://schemas.microsoft.com/office/powerpoint/2010/main" val="1459070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marL="0" indent="0">
              <a:buNone/>
            </a:pPr>
            <a:r>
              <a:rPr lang="en-US" dirty="0" smtClean="0"/>
              <a:t>“And behold, a white horse”-horses are depicted elsewhere in prophetic writings. Found in Zechariah 1:8-10, 6:1-8. They represent angels patrolling the earth.  </a:t>
            </a:r>
          </a:p>
          <a:p>
            <a:pPr marL="0" indent="0">
              <a:buNone/>
            </a:pPr>
            <a:r>
              <a:rPr lang="en-US" dirty="0" smtClean="0"/>
              <a:t>Horses symbolized strength and motion-Usually associated in the ancient world with war, conquest, triumph.  </a:t>
            </a:r>
          </a:p>
          <a:p>
            <a:pPr marL="0" indent="0">
              <a:buNone/>
            </a:pPr>
            <a:r>
              <a:rPr lang="en-US" dirty="0" smtClean="0"/>
              <a:t>Notice the contrast.  Jesus rode into Jerusalem on a foal of a donkey-Anything but a war horse.  </a:t>
            </a:r>
          </a:p>
          <a:p>
            <a:pPr marL="0" indent="0">
              <a:buNone/>
            </a:pPr>
            <a:r>
              <a:rPr lang="en-US" dirty="0" smtClean="0"/>
              <a:t>Now he comes on a white horse.  </a:t>
            </a:r>
          </a:p>
        </p:txBody>
      </p:sp>
    </p:spTree>
    <p:extLst>
      <p:ext uri="{BB962C8B-B14F-4D97-AF65-F5344CB8AC3E}">
        <p14:creationId xmlns:p14="http://schemas.microsoft.com/office/powerpoint/2010/main" val="2965281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dirty="0" smtClean="0"/>
              <a:t>One wonders if the reference to the white horse might also be due to the Romans affection for white horses, which their generals would ride on.  </a:t>
            </a:r>
          </a:p>
          <a:p>
            <a:pPr marL="0" indent="0">
              <a:buNone/>
            </a:pPr>
            <a:r>
              <a:rPr lang="en-US" dirty="0" smtClean="0"/>
              <a:t>There is a tradition that the ancient emperor Caligula (37-41 A.D.) had a famous white horse </a:t>
            </a:r>
            <a:r>
              <a:rPr lang="en-US" dirty="0" err="1" smtClean="0"/>
              <a:t>Incitatus</a:t>
            </a:r>
            <a:r>
              <a:rPr lang="en-US" dirty="0" smtClean="0"/>
              <a:t>.</a:t>
            </a:r>
          </a:p>
          <a:p>
            <a:pPr marL="0" indent="0">
              <a:buNone/>
            </a:pPr>
            <a:r>
              <a:rPr lang="en-US" dirty="0" smtClean="0"/>
              <a:t>There was also the Greek myth of Pegasus, the great winged white horse, said to be the child of Poseidon and Medusa.  It was said to carry the god’s thunder and lightning, and was ridden by ancient warriors of mythology</a:t>
            </a:r>
            <a:r>
              <a:rPr lang="en-US" dirty="0"/>
              <a:t>, like Perseus and </a:t>
            </a:r>
            <a:r>
              <a:rPr lang="en-US" dirty="0" err="1"/>
              <a:t>Bellerophon</a:t>
            </a:r>
            <a:r>
              <a:rPr lang="en-US" dirty="0" smtClean="0"/>
              <a:t>.</a:t>
            </a:r>
          </a:p>
          <a:p>
            <a:pPr marL="0" indent="0">
              <a:buNone/>
            </a:pPr>
            <a:r>
              <a:rPr lang="en-US" dirty="0" smtClean="0"/>
              <a:t>Now whether any connection to this is meant cannot be known, but it would stand to reason that the real “hero”, the real Son of God would come on a white horse in victory over His enemies.  </a:t>
            </a:r>
            <a:endParaRPr lang="en-US" dirty="0"/>
          </a:p>
        </p:txBody>
      </p:sp>
    </p:spTree>
    <p:extLst>
      <p:ext uri="{BB962C8B-B14F-4D97-AF65-F5344CB8AC3E}">
        <p14:creationId xmlns:p14="http://schemas.microsoft.com/office/powerpoint/2010/main" val="3787955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92500" lnSpcReduction="20000"/>
          </a:bodyPr>
          <a:lstStyle/>
          <a:p>
            <a:pPr marL="0" indent="0">
              <a:buNone/>
            </a:pPr>
            <a:r>
              <a:rPr lang="en-US" dirty="0"/>
              <a:t>Faithful and true-like in </a:t>
            </a:r>
            <a:r>
              <a:rPr lang="en-US" dirty="0" smtClean="0"/>
              <a:t>3:7, 14, </a:t>
            </a:r>
            <a:r>
              <a:rPr lang="en-US" dirty="0"/>
              <a:t>1:5-the faithful one</a:t>
            </a:r>
            <a:r>
              <a:rPr lang="en-US" dirty="0" smtClean="0"/>
              <a:t>.-This is alerting us that it is Christ who is sitting on the white horse.  Faithful to the Father.  The embodiment of truth.  </a:t>
            </a:r>
          </a:p>
          <a:p>
            <a:pPr marL="0" indent="0">
              <a:buNone/>
            </a:pPr>
            <a:r>
              <a:rPr lang="en-US" dirty="0" smtClean="0"/>
              <a:t>Connects with John’s Gospel-1:14, 14:6, 18:37.</a:t>
            </a:r>
          </a:p>
          <a:p>
            <a:pPr marL="0" indent="0">
              <a:buNone/>
            </a:pPr>
            <a:r>
              <a:rPr lang="en-US" dirty="0" smtClean="0"/>
              <a:t>The </a:t>
            </a:r>
            <a:r>
              <a:rPr lang="en-US" dirty="0"/>
              <a:t>way </a:t>
            </a:r>
            <a:r>
              <a:rPr lang="en-US" dirty="0" smtClean="0"/>
              <a:t>He </a:t>
            </a:r>
            <a:r>
              <a:rPr lang="en-US" dirty="0"/>
              <a:t>is described is consistent with </a:t>
            </a:r>
            <a:r>
              <a:rPr lang="en-US" dirty="0" smtClean="0"/>
              <a:t>other images of Jesus in Revelation-1:13-14</a:t>
            </a:r>
            <a:r>
              <a:rPr lang="en-US" dirty="0"/>
              <a:t>, 16; 14:14, </a:t>
            </a:r>
            <a:r>
              <a:rPr lang="en-US" dirty="0" smtClean="0"/>
              <a:t>and </a:t>
            </a:r>
            <a:r>
              <a:rPr lang="en-US" dirty="0"/>
              <a:t>2:18. </a:t>
            </a:r>
            <a:endParaRPr lang="en-US" dirty="0" smtClean="0"/>
          </a:p>
          <a:p>
            <a:pPr marL="0" indent="0">
              <a:buNone/>
            </a:pPr>
            <a:r>
              <a:rPr lang="en-US" dirty="0"/>
              <a:t>Judges in righteousness and make war-Read Brighton p. 508.  Rev. 2:16, Look at Revelation 17:14 as well. </a:t>
            </a:r>
            <a:endParaRPr lang="en-US" dirty="0" smtClean="0"/>
          </a:p>
          <a:p>
            <a:pPr marL="0" indent="0">
              <a:buNone/>
            </a:pPr>
            <a:r>
              <a:rPr lang="en-US" dirty="0" smtClean="0"/>
              <a:t>Consistent with the image of the Servant/Messiah promised-Isaiah 9:6-7, 11:1-5, 42:1-4, 51:4-6, Jeremiah 23:5-6, 33:14-16.</a:t>
            </a:r>
            <a:endParaRPr lang="en-US" dirty="0"/>
          </a:p>
        </p:txBody>
      </p:sp>
    </p:spTree>
    <p:extLst>
      <p:ext uri="{BB962C8B-B14F-4D97-AF65-F5344CB8AC3E}">
        <p14:creationId xmlns:p14="http://schemas.microsoft.com/office/powerpoint/2010/main" val="3428463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a:t>Eyes of flaming fire-directly links him to Jesus-1:13-14, and 2:18.  Such eyes indicate a penetrating look of holy purification before which no human can stand unless covered and cleansed by the forgiveness and righteousness of God.  Nothing is unknown or hidden from such searching, searing eyes (Hebrews 4:12-13).</a:t>
            </a:r>
          </a:p>
          <a:p>
            <a:pPr marL="0" indent="0">
              <a:buNone/>
            </a:pPr>
            <a:r>
              <a:rPr lang="en-US" dirty="0"/>
              <a:t>Many diadems-Read Brighton p. 509-510.  Different from 6:2-Greek word </a:t>
            </a:r>
            <a:r>
              <a:rPr lang="en-US" dirty="0" err="1"/>
              <a:t>stephanos</a:t>
            </a:r>
            <a:r>
              <a:rPr lang="en-US" dirty="0"/>
              <a:t> in 6:2, and in 14:14, but not here.  </a:t>
            </a:r>
            <a:r>
              <a:rPr lang="en-US" dirty="0" smtClean="0"/>
              <a:t>Ps. 132:18.</a:t>
            </a:r>
            <a:endParaRPr lang="en-US" dirty="0"/>
          </a:p>
          <a:p>
            <a:pPr marL="0" indent="0">
              <a:buNone/>
            </a:pPr>
            <a:r>
              <a:rPr lang="en-US" dirty="0"/>
              <a:t>Unknown name-p. 510-511.</a:t>
            </a:r>
          </a:p>
          <a:p>
            <a:pPr marL="0" indent="0">
              <a:buNone/>
            </a:pPr>
            <a:endParaRPr lang="en-US" dirty="0"/>
          </a:p>
        </p:txBody>
      </p:sp>
    </p:spTree>
    <p:extLst>
      <p:ext uri="{BB962C8B-B14F-4D97-AF65-F5344CB8AC3E}">
        <p14:creationId xmlns:p14="http://schemas.microsoft.com/office/powerpoint/2010/main" val="3887363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Long flowing robe-like 1:13.  Like that of a high priest.  Like Isaiah 63:1-6-Look up.  Or 14:17-20.  </a:t>
            </a:r>
          </a:p>
          <a:p>
            <a:pPr marL="0" indent="0">
              <a:buNone/>
            </a:pPr>
            <a:r>
              <a:rPr lang="en-US" dirty="0" smtClean="0"/>
              <a:t>Dipped in blood-Brighton </a:t>
            </a:r>
            <a:r>
              <a:rPr lang="en-US" dirty="0"/>
              <a:t>p. 512.  </a:t>
            </a:r>
          </a:p>
          <a:p>
            <a:pPr marL="0" indent="0">
              <a:buNone/>
            </a:pPr>
            <a:r>
              <a:rPr lang="en-US" dirty="0"/>
              <a:t>The Logos of God-John </a:t>
            </a:r>
            <a:r>
              <a:rPr lang="en-US" dirty="0" smtClean="0"/>
              <a:t>1:1, 1:14- </a:t>
            </a:r>
            <a:r>
              <a:rPr lang="en-US" dirty="0"/>
              <a:t>Remember </a:t>
            </a:r>
            <a:r>
              <a:rPr lang="en-US" dirty="0" smtClean="0"/>
              <a:t>John is </a:t>
            </a:r>
            <a:r>
              <a:rPr lang="en-US" dirty="0"/>
              <a:t>writing both. </a:t>
            </a:r>
            <a:r>
              <a:rPr lang="en-US" dirty="0" smtClean="0"/>
              <a:t>The first and only time the Greek word “logos” is found in Revelation.  </a:t>
            </a:r>
          </a:p>
          <a:p>
            <a:pPr marL="0" indent="0">
              <a:buNone/>
            </a:pPr>
            <a:endParaRPr lang="en-US" dirty="0"/>
          </a:p>
        </p:txBody>
      </p:sp>
    </p:spTree>
    <p:extLst>
      <p:ext uri="{BB962C8B-B14F-4D97-AF65-F5344CB8AC3E}">
        <p14:creationId xmlns:p14="http://schemas.microsoft.com/office/powerpoint/2010/main" val="2003362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85000" lnSpcReduction="10000"/>
          </a:bodyPr>
          <a:lstStyle/>
          <a:p>
            <a:pPr marL="0" indent="0">
              <a:buNone/>
            </a:pPr>
            <a:r>
              <a:rPr lang="en-US" dirty="0"/>
              <a:t>Armies or hosts of heaven-Read Brighton p. 513-514</a:t>
            </a:r>
            <a:r>
              <a:rPr lang="en-US" dirty="0" smtClean="0"/>
              <a:t>.  Designates soldiers, armies of armed troops.  Often in Scripture this designates angels. </a:t>
            </a:r>
          </a:p>
          <a:p>
            <a:pPr marL="0" indent="0">
              <a:buNone/>
            </a:pPr>
            <a:r>
              <a:rPr lang="en-US" dirty="0" smtClean="0"/>
              <a:t>Brighton- “Here in Rev. 19:14, the “heavenly hosts” are the angelic hosts who follow and attend and serve the Lord Christ (Zech. 14:5, Matt. 26:53).”-p. 514.</a:t>
            </a:r>
            <a:endParaRPr lang="en-US" dirty="0"/>
          </a:p>
          <a:p>
            <a:pPr marL="0" indent="0">
              <a:buNone/>
            </a:pPr>
            <a:r>
              <a:rPr lang="en-US" dirty="0"/>
              <a:t>Pure, white linen-like 19:8-Brighton p. 514-515.</a:t>
            </a:r>
          </a:p>
          <a:p>
            <a:pPr marL="0" indent="0">
              <a:buNone/>
            </a:pPr>
            <a:r>
              <a:rPr lang="en-US" dirty="0"/>
              <a:t>Are these the saints or angels? </a:t>
            </a:r>
            <a:r>
              <a:rPr lang="en-US" dirty="0" smtClean="0"/>
              <a:t>Angels </a:t>
            </a:r>
            <a:r>
              <a:rPr lang="en-US" dirty="0"/>
              <a:t>always associated with Christ coming back-Matthew 24:29-31, 25:31, I Thess. 4:13-18.  Zechariah 14:1-9, saints are </a:t>
            </a:r>
            <a:r>
              <a:rPr lang="en-US" dirty="0" smtClean="0"/>
              <a:t>not-Saints will be raised on that day, but they will not participate in the battle.  </a:t>
            </a:r>
            <a:endParaRPr lang="en-US" dirty="0"/>
          </a:p>
          <a:p>
            <a:pPr marL="0" indent="0">
              <a:buNone/>
            </a:pPr>
            <a:r>
              <a:rPr lang="en-US" dirty="0"/>
              <a:t>Christ has command of the angels-Matthew </a:t>
            </a:r>
            <a:r>
              <a:rPr lang="en-US" dirty="0" smtClean="0"/>
              <a:t>26:53.  We can think of Revelation 12.  Also look at text note on p. 514.</a:t>
            </a:r>
            <a:endParaRPr lang="en-US" dirty="0"/>
          </a:p>
          <a:p>
            <a:pPr marL="0" indent="0">
              <a:buNone/>
            </a:pPr>
            <a:endParaRPr lang="en-US" dirty="0"/>
          </a:p>
        </p:txBody>
      </p:sp>
    </p:spTree>
    <p:extLst>
      <p:ext uri="{BB962C8B-B14F-4D97-AF65-F5344CB8AC3E}">
        <p14:creationId xmlns:p14="http://schemas.microsoft.com/office/powerpoint/2010/main" val="16167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a:t>T</a:t>
            </a:r>
            <a:r>
              <a:rPr lang="en-US" dirty="0" smtClean="0"/>
              <a:t>he </a:t>
            </a:r>
            <a:r>
              <a:rPr lang="en-US" dirty="0"/>
              <a:t>rod of His </a:t>
            </a:r>
            <a:r>
              <a:rPr lang="en-US" dirty="0" smtClean="0"/>
              <a:t>mouth-Rev. 1:16, 2:12, 16; Psalm </a:t>
            </a:r>
            <a:r>
              <a:rPr lang="en-US" dirty="0"/>
              <a:t>2:9, Isaiah 11:1-5, Text </a:t>
            </a:r>
            <a:r>
              <a:rPr lang="en-US" dirty="0" smtClean="0"/>
              <a:t>note-p. 516</a:t>
            </a:r>
            <a:endParaRPr lang="en-US" dirty="0"/>
          </a:p>
          <a:p>
            <a:pPr marL="0" indent="0">
              <a:buNone/>
            </a:pPr>
            <a:r>
              <a:rPr lang="en-US" dirty="0"/>
              <a:t> Sword- Isaiah 49:2, Like in Revelation 1:16 and 2:12, Hebrews 4:12-the Word of God which divides.  </a:t>
            </a:r>
          </a:p>
          <a:p>
            <a:pPr marL="0" indent="0">
              <a:buNone/>
            </a:pPr>
            <a:r>
              <a:rPr lang="en-US" dirty="0" smtClean="0"/>
              <a:t>Wields </a:t>
            </a:r>
            <a:r>
              <a:rPr lang="en-US" dirty="0"/>
              <a:t>the sword against those outside the church.  </a:t>
            </a:r>
            <a:endParaRPr lang="en-US" dirty="0" smtClean="0"/>
          </a:p>
          <a:p>
            <a:pPr marL="0" indent="0">
              <a:buNone/>
            </a:pPr>
            <a:r>
              <a:rPr lang="en-US" dirty="0" smtClean="0"/>
              <a:t>2 </a:t>
            </a:r>
            <a:r>
              <a:rPr lang="en-US" dirty="0"/>
              <a:t>Thess. 2:8., Ezekiel 21</a:t>
            </a:r>
            <a:r>
              <a:rPr lang="en-US" dirty="0" smtClean="0"/>
              <a:t>.</a:t>
            </a:r>
          </a:p>
          <a:p>
            <a:pPr marL="0" indent="0">
              <a:buNone/>
            </a:pPr>
            <a:r>
              <a:rPr lang="en-US" dirty="0" smtClean="0"/>
              <a:t>Brighton- “His sword represents the deadly power of the word of judgment that issues from His mouth, as in Is. 11:4.”-Acts 17:31, 2 Corinth. 5:10, John 12:48, Jude 14-15</a:t>
            </a:r>
          </a:p>
          <a:p>
            <a:pPr marL="0" indent="0">
              <a:buNone/>
            </a:pPr>
            <a:r>
              <a:rPr lang="en-US" dirty="0" smtClean="0"/>
              <a:t>The Lord bringing the sword of judgment-Is. 34:5-6, 65:12, Deut. 32:40-42, Is. 30:31.</a:t>
            </a:r>
            <a:endParaRPr lang="en-US" dirty="0"/>
          </a:p>
          <a:p>
            <a:pPr marL="0" indent="0">
              <a:buNone/>
            </a:pPr>
            <a:r>
              <a:rPr lang="en-US" dirty="0"/>
              <a:t>Winepress-Chapter 14-Joel 3:12-14, Isaiah 63:2-3, </a:t>
            </a:r>
          </a:p>
          <a:p>
            <a:pPr marL="0" indent="0">
              <a:buNone/>
            </a:pPr>
            <a:r>
              <a:rPr lang="en-US" dirty="0"/>
              <a:t>Lord of lords and king of kings-17:14, also I Timothy 6:15</a:t>
            </a:r>
          </a:p>
          <a:p>
            <a:pPr marL="0" indent="0">
              <a:buNone/>
            </a:pPr>
            <a:r>
              <a:rPr lang="en-US" dirty="0"/>
              <a:t>His thigh-p. 517-518.</a:t>
            </a:r>
          </a:p>
          <a:p>
            <a:pPr marL="0" indent="0">
              <a:buNone/>
            </a:pPr>
            <a:endParaRPr lang="en-US" dirty="0"/>
          </a:p>
        </p:txBody>
      </p:sp>
    </p:spTree>
    <p:extLst>
      <p:ext uri="{BB962C8B-B14F-4D97-AF65-F5344CB8AC3E}">
        <p14:creationId xmlns:p14="http://schemas.microsoft.com/office/powerpoint/2010/main" val="771844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dirty="0" smtClean="0"/>
              <a:t>v</a:t>
            </a:r>
            <a:r>
              <a:rPr lang="en-US" dirty="0"/>
              <a:t>. </a:t>
            </a:r>
            <a:r>
              <a:rPr lang="en-US" dirty="0" smtClean="0"/>
              <a:t>17-Then </a:t>
            </a:r>
            <a:r>
              <a:rPr lang="en-US" dirty="0"/>
              <a:t>I saw. </a:t>
            </a:r>
          </a:p>
          <a:p>
            <a:pPr marL="0" indent="0">
              <a:buNone/>
            </a:pPr>
            <a:r>
              <a:rPr lang="en-US" dirty="0" smtClean="0"/>
              <a:t>“A </a:t>
            </a:r>
            <a:r>
              <a:rPr lang="en-US" dirty="0"/>
              <a:t>certain or one angel, standing in the </a:t>
            </a:r>
            <a:r>
              <a:rPr lang="en-US" dirty="0" smtClean="0"/>
              <a:t>sun”-</a:t>
            </a:r>
            <a:r>
              <a:rPr lang="en-US" dirty="0"/>
              <a:t>The glory of the Lord, although perhaps with the backdrop of the sun behind him.  We know Jesus will come on the clouds accompanied by his angel hosts.  </a:t>
            </a:r>
          </a:p>
          <a:p>
            <a:pPr marL="0" indent="0">
              <a:buNone/>
            </a:pPr>
            <a:r>
              <a:rPr lang="en-US" dirty="0"/>
              <a:t>This single angel then “cried out” in a “mega voice”.  Probably the voice of the archangel in Jude 6 or I Thess. 4:16.  It would announce Christ’s coming.  Only two places this term archangel is used.  It is Michael in Jude 6.  Connects back to Daniel-The archangel Michael-Daniel 10:13, 21; </a:t>
            </a:r>
            <a:r>
              <a:rPr lang="en-US" dirty="0" smtClean="0"/>
              <a:t>12:1.</a:t>
            </a:r>
          </a:p>
          <a:p>
            <a:pPr marL="0" indent="0">
              <a:buNone/>
            </a:pPr>
            <a:r>
              <a:rPr lang="en-US" dirty="0" smtClean="0"/>
              <a:t>Brighton believes it is probably the same angel as 18:1, 21.  He is announcing the final and total destruction of the hosts of the beast and the false prophet.-p. 519.</a:t>
            </a:r>
            <a:endParaRPr lang="en-US" dirty="0"/>
          </a:p>
          <a:p>
            <a:pPr marL="0" indent="0">
              <a:buNone/>
            </a:pPr>
            <a:endParaRPr lang="en-US" dirty="0"/>
          </a:p>
        </p:txBody>
      </p:sp>
    </p:spTree>
    <p:extLst>
      <p:ext uri="{BB962C8B-B14F-4D97-AF65-F5344CB8AC3E}">
        <p14:creationId xmlns:p14="http://schemas.microsoft.com/office/powerpoint/2010/main" val="1233228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marL="0" indent="0">
              <a:buNone/>
            </a:pPr>
            <a:r>
              <a:rPr lang="en-US" dirty="0"/>
              <a:t>Many angels in Revelation come and announce with a great voice-7:2, 14:15, 18:1-2, 21.</a:t>
            </a:r>
          </a:p>
          <a:p>
            <a:pPr marL="0" indent="0">
              <a:buNone/>
            </a:pPr>
            <a:r>
              <a:rPr lang="en-US" dirty="0"/>
              <a:t>Standing in the sun-indicates that it is in the majesty of the Lord Jesus.  </a:t>
            </a:r>
          </a:p>
          <a:p>
            <a:pPr marL="0" indent="0">
              <a:buNone/>
            </a:pPr>
            <a:r>
              <a:rPr lang="en-US" dirty="0"/>
              <a:t>Sun mentioned in several places in Revelation-1:16, 10:1-the face of Jesus, 7:2, </a:t>
            </a:r>
          </a:p>
          <a:p>
            <a:pPr marL="0" indent="0">
              <a:buNone/>
            </a:pPr>
            <a:r>
              <a:rPr lang="en-US" dirty="0"/>
              <a:t>Birds gathering-Matt. 24:28.  Also, goes back to 8:13-mid-heaven.  Also, where the angel was calling out from in Rev. 14:6-7, Also, all those references to the Old Test. In text note.   Read Brighton p. 520-521 for the significance of those birds-similar image in Ezekiel </a:t>
            </a:r>
            <a:r>
              <a:rPr lang="en-US" dirty="0" smtClean="0"/>
              <a:t>39:4, 17-20.</a:t>
            </a:r>
          </a:p>
          <a:p>
            <a:pPr marL="0" indent="0">
              <a:buNone/>
            </a:pPr>
            <a:r>
              <a:rPr lang="en-US" dirty="0" smtClean="0"/>
              <a:t>Also Jeremiahs 12:9, 49:10, Is. 34:6.</a:t>
            </a:r>
          </a:p>
          <a:p>
            <a:pPr marL="0" indent="0">
              <a:buNone/>
            </a:pPr>
            <a:r>
              <a:rPr lang="en-US" dirty="0" smtClean="0"/>
              <a:t>Show Article from p. 1375 in </a:t>
            </a:r>
            <a:r>
              <a:rPr lang="en-US" dirty="0" err="1" smtClean="0"/>
              <a:t>Luth</a:t>
            </a:r>
            <a:r>
              <a:rPr lang="en-US" dirty="0" smtClean="0"/>
              <a:t>. Study Bible  </a:t>
            </a:r>
            <a:endParaRPr lang="en-US" dirty="0"/>
          </a:p>
        </p:txBody>
      </p:sp>
    </p:spTree>
    <p:extLst>
      <p:ext uri="{BB962C8B-B14F-4D97-AF65-F5344CB8AC3E}">
        <p14:creationId xmlns:p14="http://schemas.microsoft.com/office/powerpoint/2010/main" val="2313677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dirty="0" smtClean="0"/>
              <a:t>v. 18-Extremely graphic and meant to be a contrast to the marriage feast of the Lamb.  </a:t>
            </a:r>
          </a:p>
          <a:p>
            <a:pPr marL="0" indent="0">
              <a:buNone/>
            </a:pPr>
            <a:r>
              <a:rPr lang="en-US" dirty="0" smtClean="0"/>
              <a:t>The saints of Christ enjoy the eternal feast or celebration of being Christ’s bride forever.  Adorned and blessed.  </a:t>
            </a:r>
          </a:p>
          <a:p>
            <a:pPr marL="0" indent="0">
              <a:buNone/>
            </a:pPr>
            <a:r>
              <a:rPr lang="en-US" dirty="0" smtClean="0"/>
              <a:t>The enemies of Christ, who stood against his bride will receive the complete opposite.  Utter defeat, despair, and agony.  </a:t>
            </a:r>
          </a:p>
          <a:p>
            <a:pPr marL="0" indent="0">
              <a:buNone/>
            </a:pPr>
            <a:r>
              <a:rPr lang="en-US" dirty="0" smtClean="0"/>
              <a:t>Mirrors Ezekiel 39:17-20.  </a:t>
            </a:r>
          </a:p>
          <a:p>
            <a:pPr marL="0" indent="0">
              <a:buNone/>
            </a:pPr>
            <a:r>
              <a:rPr lang="en-US" dirty="0" smtClean="0"/>
              <a:t>Brighton- “Though the scenes in Ezekiel and Revelation 19:17ff are repelling, the point of such a graphic banquet is to impress upon the reader the horrible fate that awaits those who war against God, and the comforting promise to the viewer that these fallen hosts will never again arise to haunt and hurt God’s people.”-p. 521</a:t>
            </a:r>
            <a:endParaRPr lang="en-US" dirty="0"/>
          </a:p>
        </p:txBody>
      </p:sp>
    </p:spTree>
    <p:extLst>
      <p:ext uri="{BB962C8B-B14F-4D97-AF65-F5344CB8AC3E}">
        <p14:creationId xmlns:p14="http://schemas.microsoft.com/office/powerpoint/2010/main" val="432343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000" dirty="0" smtClean="0"/>
              <a:t>v. 1- Salvation belongs to God-Echoes 7:10-12, 5:12, 4:11</a:t>
            </a:r>
          </a:p>
          <a:p>
            <a:pPr marL="0" indent="0">
              <a:buNone/>
            </a:pPr>
            <a:r>
              <a:rPr lang="en-US" sz="4000" dirty="0" smtClean="0"/>
              <a:t>Glory-defined as “honor as enhancement or recognition of status or performance.”-honor, prestige.  Worthy of praise and worship.-Rev. 4:11, 5:12-13, 7:12, 14:7, </a:t>
            </a:r>
          </a:p>
          <a:p>
            <a:pPr marL="0" indent="0">
              <a:buNone/>
            </a:pPr>
            <a:r>
              <a:rPr lang="en-US" sz="4000" dirty="0" smtClean="0"/>
              <a:t>Also power-4:11, 5:12, 7:12</a:t>
            </a:r>
          </a:p>
        </p:txBody>
      </p:sp>
    </p:spTree>
    <p:extLst>
      <p:ext uri="{BB962C8B-B14F-4D97-AF65-F5344CB8AC3E}">
        <p14:creationId xmlns:p14="http://schemas.microsoft.com/office/powerpoint/2010/main" val="538468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v. 19- “the beast”-We first encounter the beast in 11:7, as it arises from the abyss to make war on the saints of Christ and to conquer and kill them.</a:t>
            </a:r>
          </a:p>
          <a:p>
            <a:pPr marL="0" indent="0">
              <a:buNone/>
            </a:pPr>
            <a:r>
              <a:rPr lang="en-US" dirty="0" smtClean="0"/>
              <a:t>This beast is then depicted as two beasts in Chapter 13.  Representing all the political or governmental or institutional and religious entities that Satan uses to deceive and destroy the church.  Many in the world began to worship this beast-13:8, 14:9. It was the beast ridden by the harlot in 17:3.  We believe it represented the Roman government at the time, but stands as a type for the government or influence of the Anti-Christ at the time of Christ’s return that will seek to destroy the church.  </a:t>
            </a:r>
            <a:endParaRPr lang="en-US" dirty="0"/>
          </a:p>
        </p:txBody>
      </p:sp>
    </p:spTree>
    <p:extLst>
      <p:ext uri="{BB962C8B-B14F-4D97-AF65-F5344CB8AC3E}">
        <p14:creationId xmlns:p14="http://schemas.microsoft.com/office/powerpoint/2010/main" val="1678704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pPr marL="0" indent="0">
              <a:buNone/>
            </a:pPr>
            <a:r>
              <a:rPr lang="en-US" dirty="0" smtClean="0"/>
              <a:t>This Anti-Christ and his influence will stand to make war against the figure riding on the white horse (Christ).  He will stand with other kings or rulers of the world with their armies.  This amassing of this army through the Anti-Christ’s influence was depicted in Revelation 17:7-14.</a:t>
            </a:r>
          </a:p>
          <a:p>
            <a:pPr marL="0" indent="0">
              <a:buNone/>
            </a:pPr>
            <a:r>
              <a:rPr lang="en-US" dirty="0" smtClean="0"/>
              <a:t>v. 20- “was being captured or seized”-The Anti-Christ is seized in the battle-representing the ruler of this enemy horde-The Anti-Christ or Man of Lawlessness-2 Thessalonians 2:8-12.</a:t>
            </a:r>
          </a:p>
          <a:p>
            <a:pPr marL="0" indent="0">
              <a:buNone/>
            </a:pPr>
            <a:r>
              <a:rPr lang="en-US" dirty="0" smtClean="0"/>
              <a:t>By the working of Satan, this lawless one did false signs and wonders.  This happened through the 2</a:t>
            </a:r>
            <a:r>
              <a:rPr lang="en-US" baseline="30000" dirty="0" smtClean="0"/>
              <a:t>nd</a:t>
            </a:r>
            <a:r>
              <a:rPr lang="en-US" dirty="0" smtClean="0"/>
              <a:t> beast or false prophet depicted in Revelation 13:11-17.  Brighton sees the 2</a:t>
            </a:r>
            <a:r>
              <a:rPr lang="en-US" baseline="30000" dirty="0" smtClean="0"/>
              <a:t>nd</a:t>
            </a:r>
            <a:r>
              <a:rPr lang="en-US" dirty="0" smtClean="0"/>
              <a:t> beast as one and the same as the false prophet mentioned in Rev. 16:13, 19:20, 20:10, who is also the “harlot” of Rev. 17-18.  </a:t>
            </a:r>
            <a:endParaRPr lang="en-US" dirty="0"/>
          </a:p>
        </p:txBody>
      </p:sp>
    </p:spTree>
    <p:extLst>
      <p:ext uri="{BB962C8B-B14F-4D97-AF65-F5344CB8AC3E}">
        <p14:creationId xmlns:p14="http://schemas.microsoft.com/office/powerpoint/2010/main" val="793144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Brighton on this false prophet- “This suggests that while the religious beast at first represents all false religions and spiritual movements, including gross idolatry and pseudo-Christianity, as time goes on it develops and evolves into its more deadly form, that of the apostate Christianity of the pseudo-church, the Antichrist.”-p. 358</a:t>
            </a:r>
            <a:endParaRPr lang="en-US" sz="3600" dirty="0"/>
          </a:p>
        </p:txBody>
      </p:sp>
    </p:spTree>
    <p:extLst>
      <p:ext uri="{BB962C8B-B14F-4D97-AF65-F5344CB8AC3E}">
        <p14:creationId xmlns:p14="http://schemas.microsoft.com/office/powerpoint/2010/main" val="1271406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marL="0" indent="0">
              <a:buNone/>
            </a:pPr>
            <a:r>
              <a:rPr lang="en-US" dirty="0" smtClean="0"/>
              <a:t>“while they are living, they were thrown”-</a:t>
            </a:r>
          </a:p>
          <a:p>
            <a:pPr marL="0" indent="0">
              <a:buNone/>
            </a:pPr>
            <a:r>
              <a:rPr lang="en-US" dirty="0" smtClean="0"/>
              <a:t>They are thrown bodily alive into the lake of fire.  </a:t>
            </a:r>
          </a:p>
          <a:p>
            <a:pPr marL="0" indent="0">
              <a:buNone/>
            </a:pPr>
            <a:r>
              <a:rPr lang="en-US" dirty="0" smtClean="0"/>
              <a:t>This is our first introduction to the lake of fire.  It is mentioned in Rev. 19:20, 20:10, 14-15, 21:8.  </a:t>
            </a:r>
          </a:p>
          <a:p>
            <a:pPr marL="0" indent="0">
              <a:buNone/>
            </a:pPr>
            <a:r>
              <a:rPr lang="en-US" dirty="0" smtClean="0"/>
              <a:t>It is also described as the second death.  </a:t>
            </a:r>
          </a:p>
          <a:p>
            <a:pPr marL="0" indent="0">
              <a:buNone/>
            </a:pPr>
            <a:r>
              <a:rPr lang="en-US" dirty="0" smtClean="0"/>
              <a:t>This described the permanent home of Satan and his demons and all who joined him in unbelief and opposition to Christ and the Father.  </a:t>
            </a:r>
          </a:p>
          <a:p>
            <a:pPr marL="0" indent="0">
              <a:buNone/>
            </a:pPr>
            <a:r>
              <a:rPr lang="en-US" dirty="0" smtClean="0"/>
              <a:t>It is described as a place of torment-Rev. 14:10-11.  Jesus also described it as a place of eternal fire prepared for the devil and his angels and a place of punishment (Matt. 25:41, 46).  It is also described as a fiery furnace where there is weeping and gnashing of teeth (Matt. 13:40-42, 49-50).  Described in other places as </a:t>
            </a:r>
            <a:r>
              <a:rPr lang="en-US" dirty="0" err="1" smtClean="0"/>
              <a:t>Gehenna</a:t>
            </a:r>
            <a:r>
              <a:rPr lang="en-US" dirty="0" smtClean="0"/>
              <a:t>-the perpetually burning trash dump outside of Jerusalem (Matt. 10:28, 5:22, 29. 30).  Fire always associated with the punishment of the Final Judgment-(Matt. 3:10, 12, 7:19, Luke 16:23-24, 2 Thessalonians 1:7-9, 2Peter 3:7</a:t>
            </a:r>
            <a:endParaRPr lang="en-US" dirty="0"/>
          </a:p>
        </p:txBody>
      </p:sp>
    </p:spTree>
    <p:extLst>
      <p:ext uri="{BB962C8B-B14F-4D97-AF65-F5344CB8AC3E}">
        <p14:creationId xmlns:p14="http://schemas.microsoft.com/office/powerpoint/2010/main" val="4462620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r>
              <a:rPr lang="en-US" sz="4400" b="1" dirty="0" err="1">
                <a:latin typeface="Bwgrkl"/>
              </a:rPr>
              <a:t>qei</a:t>
            </a:r>
            <a:r>
              <a:rPr lang="en-US" sz="4400" b="1" dirty="0">
                <a:latin typeface="Bwgrkl"/>
              </a:rPr>
              <a:t>/on</a:t>
            </a:r>
            <a:r>
              <a:rPr lang="en-US" dirty="0">
                <a:latin typeface="Arial"/>
              </a:rPr>
              <a:t>, </a:t>
            </a:r>
            <a:r>
              <a:rPr lang="en-US" sz="4400" b="1" dirty="0" err="1">
                <a:latin typeface="Bwgrkl"/>
              </a:rPr>
              <a:t>ou</a:t>
            </a:r>
            <a:r>
              <a:rPr lang="en-US" dirty="0">
                <a:latin typeface="Arial"/>
              </a:rPr>
              <a:t>, </a:t>
            </a:r>
            <a:r>
              <a:rPr lang="en-US" sz="4400" b="1" dirty="0">
                <a:latin typeface="Bwgrkl"/>
              </a:rPr>
              <a:t>to, </a:t>
            </a:r>
            <a:r>
              <a:rPr lang="en-US" i="1" dirty="0" err="1">
                <a:latin typeface="Arial"/>
              </a:rPr>
              <a:t>sulphur</a:t>
            </a:r>
            <a:r>
              <a:rPr lang="en-US" i="1" dirty="0">
                <a:latin typeface="Arial"/>
              </a:rPr>
              <a:t> </a:t>
            </a:r>
            <a:r>
              <a:rPr lang="en-US" u="sng" dirty="0">
                <a:solidFill>
                  <a:srgbClr val="01AA01"/>
                </a:solidFill>
                <a:latin typeface="Arial"/>
                <a:hlinkClick r:id="rId2"/>
              </a:rPr>
              <a:t>Lk 17:29</a:t>
            </a:r>
            <a:r>
              <a:rPr lang="en-US" dirty="0">
                <a:solidFill>
                  <a:srgbClr val="000000"/>
                </a:solidFill>
                <a:latin typeface="Arial"/>
                <a:hlinkClick r:id="rId2"/>
              </a:rPr>
              <a:t>; </a:t>
            </a:r>
            <a:r>
              <a:rPr lang="en-US" u="sng" dirty="0" err="1">
                <a:solidFill>
                  <a:srgbClr val="01AA01"/>
                </a:solidFill>
                <a:latin typeface="Arial"/>
                <a:hlinkClick r:id="rId3"/>
              </a:rPr>
              <a:t>Rv</a:t>
            </a:r>
            <a:r>
              <a:rPr lang="en-US" u="sng" dirty="0">
                <a:solidFill>
                  <a:srgbClr val="01AA01"/>
                </a:solidFill>
                <a:latin typeface="Arial"/>
                <a:hlinkClick r:id="rId3"/>
              </a:rPr>
              <a:t> 9:17f</a:t>
            </a:r>
            <a:r>
              <a:rPr lang="en-US" dirty="0">
                <a:solidFill>
                  <a:srgbClr val="000000"/>
                </a:solidFill>
                <a:latin typeface="Arial"/>
                <a:hlinkClick r:id="rId3"/>
              </a:rPr>
              <a:t>; </a:t>
            </a:r>
            <a:r>
              <a:rPr lang="en-US" u="sng" dirty="0">
                <a:solidFill>
                  <a:srgbClr val="01AA01"/>
                </a:solidFill>
                <a:latin typeface="Arial"/>
                <a:hlinkClick r:id="rId4"/>
              </a:rPr>
              <a:t>14:10</a:t>
            </a:r>
            <a:r>
              <a:rPr lang="en-US" dirty="0">
                <a:solidFill>
                  <a:srgbClr val="000000"/>
                </a:solidFill>
                <a:latin typeface="Arial"/>
                <a:hlinkClick r:id="rId4"/>
              </a:rPr>
              <a:t>; </a:t>
            </a:r>
            <a:r>
              <a:rPr lang="en-US" u="sng" dirty="0">
                <a:solidFill>
                  <a:srgbClr val="01AA01"/>
                </a:solidFill>
                <a:latin typeface="Arial"/>
                <a:hlinkClick r:id="rId5"/>
              </a:rPr>
              <a:t>19:20</a:t>
            </a:r>
            <a:r>
              <a:rPr lang="en-US" dirty="0">
                <a:solidFill>
                  <a:srgbClr val="000000"/>
                </a:solidFill>
                <a:latin typeface="Arial"/>
                <a:hlinkClick r:id="rId5"/>
              </a:rPr>
              <a:t>; </a:t>
            </a:r>
            <a:r>
              <a:rPr lang="en-US" u="sng" dirty="0">
                <a:solidFill>
                  <a:srgbClr val="01AA01"/>
                </a:solidFill>
                <a:latin typeface="Arial"/>
                <a:hlinkClick r:id="rId6"/>
              </a:rPr>
              <a:t>20:10</a:t>
            </a:r>
            <a:r>
              <a:rPr lang="en-US" dirty="0">
                <a:solidFill>
                  <a:srgbClr val="000000"/>
                </a:solidFill>
                <a:latin typeface="Arial"/>
                <a:hlinkClick r:id="rId6"/>
              </a:rPr>
              <a:t>; </a:t>
            </a:r>
            <a:r>
              <a:rPr lang="en-US" u="sng" dirty="0">
                <a:solidFill>
                  <a:srgbClr val="01AA01"/>
                </a:solidFill>
                <a:latin typeface="Arial"/>
                <a:hlinkClick r:id="rId7"/>
              </a:rPr>
              <a:t>21:8</a:t>
            </a:r>
            <a:r>
              <a:rPr lang="en-US" dirty="0">
                <a:solidFill>
                  <a:srgbClr val="000000"/>
                </a:solidFill>
                <a:latin typeface="Arial"/>
                <a:hlinkClick r:id="rId7"/>
              </a:rPr>
              <a:t>.* [</a:t>
            </a:r>
            <a:r>
              <a:rPr lang="en-US" dirty="0" err="1">
                <a:solidFill>
                  <a:srgbClr val="000000"/>
                </a:solidFill>
                <a:latin typeface="Arial"/>
                <a:hlinkClick r:id="rId7"/>
              </a:rPr>
              <a:t>pg</a:t>
            </a:r>
            <a:r>
              <a:rPr lang="en-US" dirty="0">
                <a:solidFill>
                  <a:srgbClr val="000000"/>
                </a:solidFill>
                <a:latin typeface="Arial"/>
                <a:hlinkClick r:id="rId7"/>
              </a:rPr>
              <a:t> 88] </a:t>
            </a:r>
          </a:p>
          <a:p>
            <a:pPr marL="0" indent="0">
              <a:buNone/>
            </a:pPr>
            <a:r>
              <a:rPr lang="en-US" dirty="0" smtClean="0"/>
              <a:t>Sulfur-It is the Greek word describing what came down upon Sodom and Gomorrah-Luke 17:28.  </a:t>
            </a:r>
          </a:p>
          <a:p>
            <a:pPr marL="0" indent="0">
              <a:buNone/>
            </a:pPr>
            <a:r>
              <a:rPr lang="en-US" dirty="0" smtClean="0"/>
              <a:t>Seen in Gen. 19:24-Text note on Gen. 19:24- “Perhaps burning brimstone or pitch falling from the sky, lightning igniting coal-enriched soil, or a volcanic eruption.”  In Is. 30:33 and Ezek. 38:22-brimstone again is a result of God’s judgment.  Six occurrences in Revelation.  </a:t>
            </a:r>
          </a:p>
          <a:p>
            <a:pPr marL="0" indent="0">
              <a:buNone/>
            </a:pPr>
            <a:r>
              <a:rPr lang="en-US" dirty="0" smtClean="0"/>
              <a:t>Note in Genesis commentary- “The Dead Sea area still reeks of </a:t>
            </a:r>
            <a:r>
              <a:rPr lang="en-US" dirty="0" err="1" smtClean="0"/>
              <a:t>sulphorous</a:t>
            </a:r>
            <a:r>
              <a:rPr lang="en-US" dirty="0" smtClean="0"/>
              <a:t> fumes and asphalt deposits are found, but what combination of natural or supernatural agents destroyed the towns remains speculative.”-p. 59.  </a:t>
            </a:r>
            <a:endParaRPr lang="en-US" dirty="0"/>
          </a:p>
        </p:txBody>
      </p:sp>
    </p:spTree>
    <p:extLst>
      <p:ext uri="{BB962C8B-B14F-4D97-AF65-F5344CB8AC3E}">
        <p14:creationId xmlns:p14="http://schemas.microsoft.com/office/powerpoint/2010/main" val="3555401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marL="0" indent="0">
              <a:buNone/>
            </a:pPr>
            <a:r>
              <a:rPr lang="en-US" dirty="0" smtClean="0"/>
              <a:t>v. 21-slain by the sword-2 Thess. 2:8.  The one from his mouth-19:15.  </a:t>
            </a:r>
          </a:p>
          <a:p>
            <a:pPr marL="0" indent="0">
              <a:buNone/>
            </a:pPr>
            <a:r>
              <a:rPr lang="en-US" dirty="0"/>
              <a:t>The rod of His mouth-Rev. 1:16, 2:12, 16; Psalm 2:9, Isaiah 11:1-5, Text note-p. 516</a:t>
            </a:r>
          </a:p>
          <a:p>
            <a:pPr marL="0" indent="0">
              <a:buNone/>
            </a:pPr>
            <a:r>
              <a:rPr lang="en-US" dirty="0"/>
              <a:t> Sword- Isaiah 49:2, Like in Revelation 1:16 and 2:12, Hebrews 4:12-the Word of God which divides.  </a:t>
            </a:r>
          </a:p>
          <a:p>
            <a:pPr marL="0" indent="0">
              <a:buNone/>
            </a:pPr>
            <a:r>
              <a:rPr lang="en-US" dirty="0"/>
              <a:t>Wields the sword against those outside the church.  </a:t>
            </a:r>
          </a:p>
          <a:p>
            <a:pPr marL="0" indent="0">
              <a:buNone/>
            </a:pPr>
            <a:r>
              <a:rPr lang="en-US" dirty="0"/>
              <a:t>2 Thess. 2:8., Ezekiel 21.</a:t>
            </a:r>
          </a:p>
          <a:p>
            <a:pPr marL="0" indent="0">
              <a:buNone/>
            </a:pPr>
            <a:r>
              <a:rPr lang="en-US" dirty="0"/>
              <a:t>Brighton- “His sword represents the deadly power of the word of judgment that issues from His mouth, as in Is. 11:4.”-Acts 17:31, 2 Corinth. 5:10, John 12:48, Jude 14-15</a:t>
            </a:r>
          </a:p>
          <a:p>
            <a:pPr marL="0" indent="0">
              <a:buNone/>
            </a:pPr>
            <a:r>
              <a:rPr lang="en-US" dirty="0"/>
              <a:t>The Lord bringing the sword of judgment-Is. 34:5-6, 65:12, Deut. 32:40-42, Is. 30:31.</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77446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Birds gorged with their flesh-Imagery from the Old Testament-Ezekiel 32:4-8, 39:17-20, Isaiah 18:3-7, 34:1-10, 65:11-12, 66:15-16, 24, Jeremiah 7:30-34, 9:20-24, 16:1-4, 19:7, 25:33, 34:20, Psalm 79:1-4, 110:5-7.</a:t>
            </a:r>
          </a:p>
          <a:p>
            <a:pPr marL="0" indent="0">
              <a:buNone/>
            </a:pPr>
            <a:r>
              <a:rPr lang="en-US" dirty="0" smtClean="0"/>
              <a:t>You DO NOT want to experience the wrath of the Lord.  </a:t>
            </a:r>
          </a:p>
          <a:p>
            <a:pPr marL="0" indent="0">
              <a:buNone/>
            </a:pPr>
            <a:r>
              <a:rPr lang="en-US" dirty="0" smtClean="0"/>
              <a:t>To end on a warning, but positive </a:t>
            </a:r>
            <a:r>
              <a:rPr lang="en-US" smtClean="0"/>
              <a:t>note-I Corinthians 10:6-13.</a:t>
            </a:r>
            <a:endParaRPr lang="en-US" dirty="0"/>
          </a:p>
        </p:txBody>
      </p:sp>
    </p:spTree>
    <p:extLst>
      <p:ext uri="{BB962C8B-B14F-4D97-AF65-F5344CB8AC3E}">
        <p14:creationId xmlns:p14="http://schemas.microsoft.com/office/powerpoint/2010/main" val="3340831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a:t>
            </a:r>
            <a:endParaRPr lang="en-US" dirty="0"/>
          </a:p>
        </p:txBody>
      </p:sp>
      <p:sp>
        <p:nvSpPr>
          <p:cNvPr id="3" name="Content Placeholder 2"/>
          <p:cNvSpPr>
            <a:spLocks noGrp="1"/>
          </p:cNvSpPr>
          <p:nvPr>
            <p:ph idx="1"/>
          </p:nvPr>
        </p:nvSpPr>
        <p:spPr>
          <a:xfrm>
            <a:off x="533400" y="1371600"/>
            <a:ext cx="8229600" cy="4953000"/>
          </a:xfrm>
        </p:spPr>
        <p:txBody>
          <a:bodyPr>
            <a:normAutofit/>
          </a:bodyPr>
          <a:lstStyle/>
          <a:p>
            <a:pPr marL="0" indent="0">
              <a:buNone/>
            </a:pPr>
            <a:r>
              <a:rPr lang="en-US" sz="3600" dirty="0" smtClean="0"/>
              <a:t>v. 1-“Then I saw or and I saw”-a new part of the vision.</a:t>
            </a:r>
          </a:p>
          <a:p>
            <a:pPr marL="0" indent="0">
              <a:buNone/>
            </a:pPr>
            <a:r>
              <a:rPr lang="en-US" sz="3600" dirty="0" smtClean="0"/>
              <a:t>“An angel coming down from heaven”-Like 10:1, 14:17, 18:1.  It is representing God and sent with a task.  It is not identified.  </a:t>
            </a:r>
          </a:p>
          <a:p>
            <a:pPr marL="0" indent="0">
              <a:buNone/>
            </a:pPr>
            <a:r>
              <a:rPr lang="en-US" sz="3600" dirty="0" smtClean="0"/>
              <a:t>“having the key of the Abyss” and a “great chain (like handcuffs-Acts 28:20) in his hand”.</a:t>
            </a:r>
            <a:endParaRPr lang="en-US" sz="3600" dirty="0"/>
          </a:p>
        </p:txBody>
      </p:sp>
    </p:spTree>
    <p:extLst>
      <p:ext uri="{BB962C8B-B14F-4D97-AF65-F5344CB8AC3E}">
        <p14:creationId xmlns:p14="http://schemas.microsoft.com/office/powerpoint/2010/main" val="29671037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7500" lnSpcReduction="20000"/>
          </a:bodyPr>
          <a:lstStyle/>
          <a:p>
            <a:pPr marL="0" indent="0">
              <a:buNone/>
            </a:pPr>
            <a:r>
              <a:rPr lang="en-US" dirty="0" smtClean="0"/>
              <a:t>Obviously keys are for the purpose of opening and closing.  </a:t>
            </a:r>
          </a:p>
          <a:p>
            <a:pPr marL="0" indent="0">
              <a:buNone/>
            </a:pPr>
            <a:r>
              <a:rPr lang="en-US" dirty="0" smtClean="0"/>
              <a:t>Abyss-Word found several times in Revelation-9:1-2, 11, 11:7, 17:8.  Found only two other times outside of Revelation-Luke 8:31 and Romans 10:7.</a:t>
            </a:r>
          </a:p>
          <a:p>
            <a:pPr marL="0" indent="0">
              <a:buNone/>
            </a:pPr>
            <a:r>
              <a:rPr lang="en-US" dirty="0"/>
              <a:t>read note on p. 232 of Brighton.  Some believe the Abyss is some place other than hades or hell.  Options:  1.  simply place for the dead.  2.  the prison of disobedient spirits.  Scripture is very clear however there are only two places outside of earth:  heaven and hell.  Only one blessed place and only one accursed place.  It could connect with Jude 6 or 2 Peter 2:4. Cast them into literally “Tartarus</a:t>
            </a:r>
            <a:r>
              <a:rPr lang="en-US" dirty="0" smtClean="0"/>
              <a:t>”.</a:t>
            </a:r>
          </a:p>
          <a:p>
            <a:pPr marL="0" indent="0">
              <a:buNone/>
            </a:pPr>
            <a:r>
              <a:rPr lang="en-US" dirty="0" smtClean="0"/>
              <a:t>Brighton- “In Revelation, the word for hell, the place of demons and the unrighteous is Abyss….In Revelation, abyss always refers to the place of demons and the devil.”-p. 232</a:t>
            </a:r>
          </a:p>
          <a:p>
            <a:pPr marL="0" indent="0">
              <a:buNone/>
            </a:pPr>
            <a:r>
              <a:rPr lang="en-US" dirty="0" smtClean="0"/>
              <a:t>Romans 10:7-seems to be the place for the dead.  </a:t>
            </a:r>
          </a:p>
          <a:p>
            <a:pPr marL="0" indent="0">
              <a:buNone/>
            </a:pPr>
            <a:r>
              <a:rPr lang="en-US" dirty="0" smtClean="0"/>
              <a:t>Luke 8:31-seems to be the place that fallen angels or demons are imprisoned in.  The Legion of demons beg Jesus not to send them there.  </a:t>
            </a:r>
            <a:endParaRPr lang="en-US" dirty="0"/>
          </a:p>
          <a:p>
            <a:pPr marL="0" indent="0">
              <a:buNone/>
            </a:pPr>
            <a:endParaRPr lang="en-US" dirty="0"/>
          </a:p>
        </p:txBody>
      </p:sp>
    </p:spTree>
    <p:extLst>
      <p:ext uri="{BB962C8B-B14F-4D97-AF65-F5344CB8AC3E}">
        <p14:creationId xmlns:p14="http://schemas.microsoft.com/office/powerpoint/2010/main" val="3069067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dirty="0" smtClean="0"/>
              <a:t>Text note in </a:t>
            </a:r>
            <a:r>
              <a:rPr lang="en-US" dirty="0" err="1" smtClean="0"/>
              <a:t>Just’s</a:t>
            </a:r>
            <a:r>
              <a:rPr lang="en-US" dirty="0" smtClean="0"/>
              <a:t> Luke Commentary, from J </a:t>
            </a:r>
            <a:r>
              <a:rPr lang="en-US" dirty="0" err="1" smtClean="0"/>
              <a:t>Fitzmeyer</a:t>
            </a:r>
            <a:r>
              <a:rPr lang="en-US" dirty="0" smtClean="0"/>
              <a:t>.</a:t>
            </a:r>
          </a:p>
          <a:p>
            <a:pPr marL="0" indent="0">
              <a:buNone/>
            </a:pPr>
            <a:r>
              <a:rPr lang="en-US" dirty="0" smtClean="0"/>
              <a:t>“’Abyss’ is used often in the LXX to translate Hebrew </a:t>
            </a:r>
            <a:r>
              <a:rPr lang="en-US" dirty="0" err="1" smtClean="0"/>
              <a:t>tehom</a:t>
            </a:r>
            <a:r>
              <a:rPr lang="en-US" dirty="0" smtClean="0"/>
              <a:t>, which designated in OT cosmology the ‘watery deep’, or cosmic sea under the earth, the symbol of chaos and disorder conquered by the creator.  Aware that this was their final destination, the demons now beg not to be sent there yet. Meanwhile…they wander the earth, seeking an abode in desert places, tombs, or even in demented persons.  Hence they (violently) resist ejection and even seek to return to garnished abodes (Luke 11:24-26).  Here they even request to be sent into pigs, unclean animals that will receive them.”-p. 363</a:t>
            </a:r>
          </a:p>
          <a:p>
            <a:pPr marL="0" indent="0">
              <a:buNone/>
            </a:pPr>
            <a:r>
              <a:rPr lang="en-US" dirty="0" smtClean="0"/>
              <a:t>Theo. Dict. Of the NT-”</a:t>
            </a:r>
            <a:r>
              <a:rPr lang="en-US" dirty="0" err="1" smtClean="0"/>
              <a:t>abyssos</a:t>
            </a:r>
            <a:r>
              <a:rPr lang="en-US" dirty="0" smtClean="0"/>
              <a:t> is used in Greek for the depths of original time, the primal ocean, and the world of the dead.  In the LXX, it is denotes the original flood, then the realm of the dead (Ps. 71:20).”-p. 2</a:t>
            </a:r>
            <a:endParaRPr lang="en-US" dirty="0"/>
          </a:p>
        </p:txBody>
      </p:sp>
    </p:spTree>
    <p:extLst>
      <p:ext uri="{BB962C8B-B14F-4D97-AF65-F5344CB8AC3E}">
        <p14:creationId xmlns:p14="http://schemas.microsoft.com/office/powerpoint/2010/main" val="1398448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marL="0" indent="0">
              <a:buNone/>
            </a:pPr>
            <a:r>
              <a:rPr lang="en-US" dirty="0" smtClean="0"/>
              <a:t>True and righteous or just the judgments of him-15:3, 16:7.    Read Brighton p. 488-489.</a:t>
            </a:r>
          </a:p>
          <a:p>
            <a:pPr marL="0" indent="0">
              <a:buNone/>
            </a:pPr>
            <a:endParaRPr lang="en-US" dirty="0" smtClean="0"/>
          </a:p>
          <a:p>
            <a:pPr marL="0" indent="0">
              <a:buNone/>
            </a:pPr>
            <a:r>
              <a:rPr lang="en-US" dirty="0" smtClean="0"/>
              <a:t>Corrupted-to cause deterioration of the inner life-2 Corinth. 7:2, Ephesians 4:22</a:t>
            </a:r>
          </a:p>
          <a:p>
            <a:pPr marL="0" indent="0">
              <a:buNone/>
            </a:pPr>
            <a:endParaRPr lang="en-US" dirty="0" smtClean="0"/>
          </a:p>
          <a:p>
            <a:pPr marL="0" indent="0">
              <a:buNone/>
            </a:pPr>
            <a:r>
              <a:rPr lang="en-US" dirty="0" smtClean="0"/>
              <a:t>Avenged the blood of the slaves out of her hand-same idea of having the blood of someone on their hands.  –The blood had been crying for avenging-6:10, The blood spilled-18:24., Same idea in Deut. 32:43, 2 Kings 9:7, and Psalm 79:10.  </a:t>
            </a:r>
          </a:p>
          <a:p>
            <a:pPr marL="0" indent="0">
              <a:buNone/>
            </a:pPr>
            <a:r>
              <a:rPr lang="en-US" dirty="0" smtClean="0"/>
              <a:t>Revelation 14:17-20</a:t>
            </a:r>
          </a:p>
          <a:p>
            <a:pPr marL="0" indent="0">
              <a:buNone/>
            </a:pPr>
            <a:endParaRPr lang="en-US" dirty="0" smtClean="0"/>
          </a:p>
          <a:p>
            <a:pPr marL="0" indent="0">
              <a:buNone/>
            </a:pPr>
            <a:r>
              <a:rPr lang="en-US" dirty="0" smtClean="0"/>
              <a:t>Avenged-to procure justice for someone-</a:t>
            </a:r>
          </a:p>
          <a:p>
            <a:pPr marL="0" indent="0">
              <a:buNone/>
            </a:pPr>
            <a:endParaRPr lang="en-US" dirty="0"/>
          </a:p>
        </p:txBody>
      </p:sp>
    </p:spTree>
    <p:extLst>
      <p:ext uri="{BB962C8B-B14F-4D97-AF65-F5344CB8AC3E}">
        <p14:creationId xmlns:p14="http://schemas.microsoft.com/office/powerpoint/2010/main" val="348167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marL="0" indent="0">
              <a:buNone/>
            </a:pPr>
            <a:r>
              <a:rPr lang="en-US" dirty="0" smtClean="0"/>
              <a:t>Notice who has the key to this place and where he comes from?  God is in control of the Abyss or hell.  </a:t>
            </a:r>
          </a:p>
          <a:p>
            <a:pPr marL="0" indent="0">
              <a:buNone/>
            </a:pPr>
            <a:r>
              <a:rPr lang="en-US" dirty="0" smtClean="0"/>
              <a:t>v. 2-This angel then seizes the dragon, that ancient serpent, who is the devil and Satan, and bound him for a thousand years.”</a:t>
            </a:r>
          </a:p>
          <a:p>
            <a:pPr marL="0" indent="0">
              <a:buNone/>
            </a:pPr>
            <a:r>
              <a:rPr lang="en-US" dirty="0" smtClean="0"/>
              <a:t>Where was the dragon or Satan prior to this in Revelation?  It has cast down to earth-Revelation 12.  It was making war on the church-Rev. 12:4, 17.  It was represented also by Revelation 9:1.  The star is identified as “the angel of the abyss” in 9:11, we believe representing Satan.  He opened the shaft of the abyss from which then came the demons who afflict the human race (9:3-6).”-Brighton p. 547.</a:t>
            </a:r>
          </a:p>
          <a:p>
            <a:pPr marL="0" indent="0">
              <a:buNone/>
            </a:pPr>
            <a:r>
              <a:rPr lang="en-US" dirty="0" smtClean="0"/>
              <a:t>Now an angel comes from heaven with the key to the abyss itself to bind Satan and throw him in there.  </a:t>
            </a:r>
            <a:endParaRPr lang="en-US" dirty="0"/>
          </a:p>
        </p:txBody>
      </p:sp>
    </p:spTree>
    <p:extLst>
      <p:ext uri="{BB962C8B-B14F-4D97-AF65-F5344CB8AC3E}">
        <p14:creationId xmlns:p14="http://schemas.microsoft.com/office/powerpoint/2010/main" val="2375682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When then does this binding take place?  Many see it as happening as a result of Christ’s return and defeat of Satan in Revelation, seeing Revelation 20 as chronologically following Revelation 19.  It is why some read into this verse as claiming Christ is coming to earth to set up a kingdom on earth free from Satan’s influence for a thousand years.  It will be a time of peace and prosperity on earth for the church under the literal reign of Jesus on earth.  </a:t>
            </a:r>
            <a:endParaRPr lang="en-US" dirty="0"/>
          </a:p>
        </p:txBody>
      </p:sp>
    </p:spTree>
    <p:extLst>
      <p:ext uri="{BB962C8B-B14F-4D97-AF65-F5344CB8AC3E}">
        <p14:creationId xmlns:p14="http://schemas.microsoft.com/office/powerpoint/2010/main" val="1226916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However, Dr. Brighton argues that Revelation 20 should not be read as necessarily following chronologically after Revelation 19.  Just like the visions of seven throughout Revelation we believe are just different representations of the same time period just depicted in different ways.  They all represent the time of the church leading up to Christ’s return.  </a:t>
            </a:r>
          </a:p>
          <a:p>
            <a:pPr marL="0" indent="0">
              <a:buNone/>
            </a:pPr>
            <a:r>
              <a:rPr lang="en-US" dirty="0" smtClean="0"/>
              <a:t>Now why does Brighton say this?  Read Brighton p. 546-547.  </a:t>
            </a:r>
            <a:endParaRPr lang="en-US" dirty="0"/>
          </a:p>
        </p:txBody>
      </p:sp>
    </p:spTree>
    <p:extLst>
      <p:ext uri="{BB962C8B-B14F-4D97-AF65-F5344CB8AC3E}">
        <p14:creationId xmlns:p14="http://schemas.microsoft.com/office/powerpoint/2010/main" val="3369625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dirty="0"/>
              <a:t>The chain a metaphor for God’s power, exercised by the angel, by which the dragon is bound</a:t>
            </a:r>
            <a:r>
              <a:rPr lang="en-US" dirty="0" smtClean="0"/>
              <a:t>.</a:t>
            </a:r>
          </a:p>
          <a:p>
            <a:pPr marL="0" indent="0">
              <a:buNone/>
            </a:pPr>
            <a:r>
              <a:rPr lang="en-US" dirty="0" smtClean="0"/>
              <a:t>When then does or did this binding take place?</a:t>
            </a:r>
          </a:p>
          <a:p>
            <a:pPr marL="0" indent="0">
              <a:buNone/>
            </a:pPr>
            <a:r>
              <a:rPr lang="en-US" dirty="0" smtClean="0"/>
              <a:t>Read Brighton p. 548.  </a:t>
            </a:r>
          </a:p>
        </p:txBody>
      </p:sp>
    </p:spTree>
    <p:extLst>
      <p:ext uri="{BB962C8B-B14F-4D97-AF65-F5344CB8AC3E}">
        <p14:creationId xmlns:p14="http://schemas.microsoft.com/office/powerpoint/2010/main" val="18952748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fontScale="77500" lnSpcReduction="20000"/>
          </a:bodyPr>
          <a:lstStyle/>
          <a:p>
            <a:pPr marL="0" indent="0">
              <a:buNone/>
            </a:pPr>
            <a:r>
              <a:rPr lang="en-US" dirty="0"/>
              <a:t>Also Francis Pieper in his Christian </a:t>
            </a:r>
            <a:r>
              <a:rPr lang="en-US" dirty="0" err="1"/>
              <a:t>Dogmatics</a:t>
            </a:r>
            <a:r>
              <a:rPr lang="en-US" dirty="0"/>
              <a:t> book writes, “On the true meaning of the ‘binding of Satan for a thousand years’, Scripture gives all needed information.  It teaches that all mankind is in the power of Satan because of its burden of guilt.  But Christ by His propitiatory death has put an end to this lordship of Satan.  As He enters upon His Passion, Christ Himself interprets its significance, saying, ‘Now shall the prince of this world be cast out (John 12:31, 16:11).  For the individual the reign of the devil ends, and the devil accordingly is bound, the very moment that man is converted through faith in the Gospel, that is, through believing that Christ fully expiated man’s sin</a:t>
            </a:r>
            <a:r>
              <a:rPr lang="en-US" dirty="0" smtClean="0"/>
              <a:t>.”… “Now, since it is certain that Satan is chained for believers only through faith in the Gospel, we shall with Luther have to say that the thousand years began when the Gospel began to be preached to mankind to convert it from darkness into light and from the power of Satan to God.  Accordingly, we are of the opinion that the ‘thousand years’, plus the ‘little season’, Revelation 20, constitute the entire New Testament era.”-p. 523-524</a:t>
            </a:r>
            <a:endParaRPr lang="en-US" dirty="0"/>
          </a:p>
          <a:p>
            <a:pPr marL="0" indent="0">
              <a:buNone/>
            </a:pPr>
            <a:endParaRPr lang="en-US" dirty="0"/>
          </a:p>
        </p:txBody>
      </p:sp>
    </p:spTree>
    <p:extLst>
      <p:ext uri="{BB962C8B-B14F-4D97-AF65-F5344CB8AC3E}">
        <p14:creationId xmlns:p14="http://schemas.microsoft.com/office/powerpoint/2010/main" val="28828822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Now this has been hotly contested through the years.  </a:t>
            </a:r>
          </a:p>
          <a:p>
            <a:pPr marL="0" indent="0">
              <a:buNone/>
            </a:pPr>
            <a:r>
              <a:rPr lang="en-US" dirty="0" smtClean="0"/>
              <a:t>Brighton writes, “Except perhaps for the number 666, no other portion of Revelation has cause more confusion and consternation than the first six verses of Chapter 20.”-p. 533.</a:t>
            </a:r>
          </a:p>
          <a:p>
            <a:pPr marL="0" indent="0">
              <a:buNone/>
            </a:pPr>
            <a:r>
              <a:rPr lang="en-US" dirty="0" smtClean="0"/>
              <a:t>The three main differing views on this can be described as “</a:t>
            </a:r>
            <a:r>
              <a:rPr lang="en-US" dirty="0" err="1" smtClean="0"/>
              <a:t>premillenialism</a:t>
            </a:r>
            <a:r>
              <a:rPr lang="en-US" dirty="0" smtClean="0"/>
              <a:t>, </a:t>
            </a:r>
            <a:r>
              <a:rPr lang="en-US" dirty="0" err="1" smtClean="0"/>
              <a:t>amillennialism</a:t>
            </a:r>
            <a:r>
              <a:rPr lang="en-US" dirty="0" smtClean="0"/>
              <a:t>, and </a:t>
            </a:r>
            <a:r>
              <a:rPr lang="en-US" dirty="0" err="1" smtClean="0"/>
              <a:t>postmillenialism</a:t>
            </a:r>
            <a:r>
              <a:rPr lang="en-US" dirty="0" smtClean="0"/>
              <a:t>.”-Read Brighton p. 534.  </a:t>
            </a:r>
          </a:p>
          <a:p>
            <a:pPr marL="0" indent="0">
              <a:buNone/>
            </a:pPr>
            <a:r>
              <a:rPr lang="en-US" dirty="0" smtClean="0"/>
              <a:t>Show diagram.  </a:t>
            </a:r>
          </a:p>
          <a:p>
            <a:pPr marL="0" indent="0">
              <a:buNone/>
            </a:pPr>
            <a:r>
              <a:rPr lang="en-US" dirty="0" smtClean="0"/>
              <a:t>We therefore hold to the </a:t>
            </a:r>
            <a:r>
              <a:rPr lang="en-US" dirty="0" err="1" smtClean="0"/>
              <a:t>amillennialist</a:t>
            </a:r>
            <a:r>
              <a:rPr lang="en-US" dirty="0" smtClean="0"/>
              <a:t> view.   </a:t>
            </a:r>
            <a:endParaRPr lang="en-US" dirty="0"/>
          </a:p>
        </p:txBody>
      </p:sp>
    </p:spTree>
    <p:extLst>
      <p:ext uri="{BB962C8B-B14F-4D97-AF65-F5344CB8AC3E}">
        <p14:creationId xmlns:p14="http://schemas.microsoft.com/office/powerpoint/2010/main" val="11016222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Rev. Dr. Reed Lessing and Dr. Brighton both hold that the prevailing view of the church through time was the </a:t>
            </a:r>
            <a:r>
              <a:rPr lang="en-US" sz="3600" dirty="0" err="1" smtClean="0"/>
              <a:t>amillenialist</a:t>
            </a:r>
            <a:r>
              <a:rPr lang="en-US" sz="3600" dirty="0" smtClean="0"/>
              <a:t> view.  </a:t>
            </a:r>
          </a:p>
          <a:p>
            <a:pPr marL="0" indent="0">
              <a:buNone/>
            </a:pPr>
            <a:r>
              <a:rPr lang="en-US" sz="3600" dirty="0" smtClean="0"/>
              <a:t>Lessing writes, “Prior to Darby’s influence, most Christians understood the ‘rapture’ as an even that would happen simultaneously with the final resurrection and the end of the age.”-p. 7.  </a:t>
            </a:r>
          </a:p>
          <a:p>
            <a:pPr marL="0" indent="0">
              <a:buNone/>
            </a:pPr>
            <a:r>
              <a:rPr lang="en-US" sz="3600" dirty="0" smtClean="0"/>
              <a:t>Read about this CTCR document- “A Lutheran Response to the “Left Behind” Series.”-p. 7</a:t>
            </a:r>
            <a:endParaRPr lang="en-US" sz="3600" dirty="0"/>
          </a:p>
        </p:txBody>
      </p:sp>
    </p:spTree>
    <p:extLst>
      <p:ext uri="{BB962C8B-B14F-4D97-AF65-F5344CB8AC3E}">
        <p14:creationId xmlns:p14="http://schemas.microsoft.com/office/powerpoint/2010/main" val="30381057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Brighton writes about how there were some early church fathers who believed in a literal thousand year reign of Jesus after his return, but he writes, “In the 3</a:t>
            </a:r>
            <a:r>
              <a:rPr lang="en-US" baseline="30000" dirty="0" smtClean="0"/>
              <a:t>rd</a:t>
            </a:r>
            <a:r>
              <a:rPr lang="en-US" dirty="0" smtClean="0"/>
              <a:t> century, the church began to turn away from a </a:t>
            </a:r>
            <a:r>
              <a:rPr lang="en-US" dirty="0" err="1" smtClean="0"/>
              <a:t>premillenial</a:t>
            </a:r>
            <a:r>
              <a:rPr lang="en-US" dirty="0" smtClean="0"/>
              <a:t> interpretation and increasingly espoused what today would be called </a:t>
            </a:r>
            <a:r>
              <a:rPr lang="en-US" dirty="0" err="1" smtClean="0"/>
              <a:t>amillennialism</a:t>
            </a:r>
            <a:r>
              <a:rPr lang="en-US" dirty="0" smtClean="0"/>
              <a:t>.”-p. 537</a:t>
            </a:r>
          </a:p>
          <a:p>
            <a:pPr marL="0" indent="0">
              <a:buNone/>
            </a:pPr>
            <a:r>
              <a:rPr lang="en-US" dirty="0" smtClean="0"/>
              <a:t>It has only been in the last 500 years, some as a result of the Reformation, and then in more recent times, that the </a:t>
            </a:r>
            <a:r>
              <a:rPr lang="en-US" dirty="0" err="1" smtClean="0"/>
              <a:t>premillenial</a:t>
            </a:r>
            <a:r>
              <a:rPr lang="en-US" dirty="0" smtClean="0"/>
              <a:t> view began to be adopted more.  </a:t>
            </a:r>
            <a:endParaRPr lang="en-US" dirty="0"/>
          </a:p>
        </p:txBody>
      </p:sp>
    </p:spTree>
    <p:extLst>
      <p:ext uri="{BB962C8B-B14F-4D97-AF65-F5344CB8AC3E}">
        <p14:creationId xmlns:p14="http://schemas.microsoft.com/office/powerpoint/2010/main" val="7079999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One key to this interpretation might be that John used the aorist form of the verb “to bind.”  The aorist form denotes past action.  The angel didn’t presently or in the future bind, but it came and bound Satan in a past action.  It is curious why John would use the aorist form, if he thought this binding of Satan was only in the future.  </a:t>
            </a:r>
            <a:endParaRPr lang="en-US" sz="3600" dirty="0"/>
          </a:p>
        </p:txBody>
      </p:sp>
    </p:spTree>
    <p:extLst>
      <p:ext uri="{BB962C8B-B14F-4D97-AF65-F5344CB8AC3E}">
        <p14:creationId xmlns:p14="http://schemas.microsoft.com/office/powerpoint/2010/main" val="18271411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Secondly, much of this interpretation rests on whether you interpret “1,000 years” as a literal thousand years or symbolic of a long period of time.  </a:t>
            </a:r>
          </a:p>
          <a:p>
            <a:pPr marL="0" indent="0">
              <a:buNone/>
            </a:pPr>
            <a:r>
              <a:rPr lang="en-US" dirty="0" smtClean="0"/>
              <a:t>What have we learned about numbers in Revelation?  </a:t>
            </a:r>
          </a:p>
          <a:p>
            <a:pPr marL="0" indent="0">
              <a:buNone/>
            </a:pPr>
            <a:r>
              <a:rPr lang="en-US" dirty="0" smtClean="0"/>
              <a:t>It is best to translate them symbolically.  </a:t>
            </a:r>
          </a:p>
          <a:p>
            <a:pPr marL="0" indent="0">
              <a:buNone/>
            </a:pPr>
            <a:r>
              <a:rPr lang="en-US" dirty="0" smtClean="0"/>
              <a:t>“times, times, and half a time, 3½ years, 42 months, 1,260 days.” </a:t>
            </a:r>
          </a:p>
          <a:p>
            <a:pPr marL="0" indent="0">
              <a:buNone/>
            </a:pPr>
            <a:r>
              <a:rPr lang="en-US" dirty="0" smtClean="0"/>
              <a:t>144,000 thousand.  </a:t>
            </a:r>
            <a:endParaRPr lang="en-US" dirty="0"/>
          </a:p>
        </p:txBody>
      </p:sp>
    </p:spTree>
    <p:extLst>
      <p:ext uri="{BB962C8B-B14F-4D97-AF65-F5344CB8AC3E}">
        <p14:creationId xmlns:p14="http://schemas.microsoft.com/office/powerpoint/2010/main" val="15741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096000"/>
          </a:xfrm>
        </p:spPr>
        <p:txBody>
          <a:bodyPr>
            <a:normAutofit fontScale="85000" lnSpcReduction="20000"/>
          </a:bodyPr>
          <a:lstStyle/>
          <a:p>
            <a:pPr marL="0" indent="0">
              <a:buNone/>
            </a:pPr>
            <a:r>
              <a:rPr lang="en-US" dirty="0" smtClean="0"/>
              <a:t>v.3-ironically in contrast to the incense going up before the Lord as smoke-8:1-5</a:t>
            </a:r>
          </a:p>
          <a:p>
            <a:pPr marL="0" indent="0">
              <a:buNone/>
            </a:pPr>
            <a:r>
              <a:rPr lang="en-US" dirty="0" smtClean="0"/>
              <a:t>Goes back to 18:8, 18-burned with fire.  The great harlot.</a:t>
            </a:r>
          </a:p>
          <a:p>
            <a:pPr marL="0" indent="0">
              <a:buNone/>
            </a:pPr>
            <a:r>
              <a:rPr lang="en-US" dirty="0" smtClean="0"/>
              <a:t>v.4-Like in 4:9-11, and 5::14</a:t>
            </a:r>
          </a:p>
          <a:p>
            <a:pPr marL="0" indent="0">
              <a:buNone/>
            </a:pPr>
            <a:endParaRPr lang="en-US" dirty="0" smtClean="0"/>
          </a:p>
          <a:p>
            <a:pPr marL="0" indent="0">
              <a:buNone/>
            </a:pPr>
            <a:r>
              <a:rPr lang="en-US" dirty="0" smtClean="0"/>
              <a:t>v.5-Remember the fear of the Lord is the beginning of wisdom-combines awe, devotion, and tenderness. Fear of the Lord idea-p. 1001 in Lutheran </a:t>
            </a:r>
            <a:r>
              <a:rPr lang="en-US" smtClean="0"/>
              <a:t>study Bible.-14:7</a:t>
            </a:r>
            <a:endParaRPr lang="en-US" dirty="0" smtClean="0"/>
          </a:p>
          <a:p>
            <a:pPr marL="0" indent="0">
              <a:buNone/>
            </a:pPr>
            <a:endParaRPr lang="en-US" dirty="0" smtClean="0"/>
          </a:p>
          <a:p>
            <a:pPr marL="0" indent="0">
              <a:buNone/>
            </a:pPr>
            <a:r>
              <a:rPr lang="en-US" dirty="0" smtClean="0"/>
              <a:t>A summons for all of heaven to praise the Lord.  Small and great-Similar to Psalm 135:1, 20, Psalm 115:12-13</a:t>
            </a:r>
          </a:p>
          <a:p>
            <a:pPr marL="0" indent="0">
              <a:buNone/>
            </a:pPr>
            <a:endParaRPr lang="en-US" dirty="0" smtClean="0"/>
          </a:p>
          <a:p>
            <a:pPr marL="0" indent="0">
              <a:buNone/>
            </a:pPr>
            <a:r>
              <a:rPr lang="en-US" dirty="0" smtClean="0"/>
              <a:t>This call to worship is the prelude to the announcement of the marriage feast of the Lamb and an invitation to the same. </a:t>
            </a:r>
            <a:endParaRPr lang="en-US" dirty="0"/>
          </a:p>
        </p:txBody>
      </p:sp>
    </p:spTree>
    <p:extLst>
      <p:ext uri="{BB962C8B-B14F-4D97-AF65-F5344CB8AC3E}">
        <p14:creationId xmlns:p14="http://schemas.microsoft.com/office/powerpoint/2010/main" val="22151615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dirty="0" smtClean="0"/>
              <a:t>Read Brighton p. 551.</a:t>
            </a:r>
          </a:p>
          <a:p>
            <a:pPr marL="0" indent="0">
              <a:buNone/>
            </a:pPr>
            <a:r>
              <a:rPr lang="en-US" dirty="0" smtClean="0"/>
              <a:t>Now notice why the devil is bound for this time.</a:t>
            </a:r>
          </a:p>
          <a:p>
            <a:pPr marL="0" indent="0">
              <a:buNone/>
            </a:pPr>
            <a:r>
              <a:rPr lang="en-US" dirty="0" smtClean="0"/>
              <a:t>“He threw (aorist tense) him into the abyss and shut (aorist tense) it and sealed (aorist tense) over him, </a:t>
            </a:r>
            <a:r>
              <a:rPr lang="en-US" u="sng" dirty="0" smtClean="0"/>
              <a:t>so that he might not deceive (aorist) still the nations </a:t>
            </a:r>
            <a:r>
              <a:rPr lang="en-US" dirty="0" smtClean="0"/>
              <a:t>until the thousand years might be ended or finished or accomplished (</a:t>
            </a:r>
            <a:r>
              <a:rPr lang="en-US" dirty="0" err="1" smtClean="0"/>
              <a:t>teleo</a:t>
            </a:r>
            <a:r>
              <a:rPr lang="en-US" dirty="0" smtClean="0"/>
              <a:t>).  After this, it is necessary (</a:t>
            </a:r>
            <a:r>
              <a:rPr lang="en-US" dirty="0" err="1" smtClean="0"/>
              <a:t>dei</a:t>
            </a:r>
            <a:r>
              <a:rPr lang="en-US" dirty="0" smtClean="0"/>
              <a:t>) for him to be released for a short (</a:t>
            </a:r>
            <a:r>
              <a:rPr lang="en-US" dirty="0" err="1" smtClean="0"/>
              <a:t>mikron</a:t>
            </a:r>
            <a:r>
              <a:rPr lang="en-US" dirty="0" smtClean="0"/>
              <a:t>) of time (</a:t>
            </a:r>
            <a:r>
              <a:rPr lang="en-US" dirty="0" err="1" smtClean="0"/>
              <a:t>kronos</a:t>
            </a:r>
            <a:r>
              <a:rPr lang="en-US" dirty="0" smtClean="0"/>
              <a:t>).”</a:t>
            </a:r>
            <a:endParaRPr lang="en-US" dirty="0"/>
          </a:p>
        </p:txBody>
      </p:sp>
    </p:spTree>
    <p:extLst>
      <p:ext uri="{BB962C8B-B14F-4D97-AF65-F5344CB8AC3E}">
        <p14:creationId xmlns:p14="http://schemas.microsoft.com/office/powerpoint/2010/main" val="8509246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indent="0">
              <a:buNone/>
            </a:pPr>
            <a:r>
              <a:rPr lang="en-US" sz="2400" dirty="0" smtClean="0"/>
              <a:t>So he will not deceive the nations.  The question is:  is that after Christ’s return or before.</a:t>
            </a:r>
          </a:p>
          <a:p>
            <a:pPr marL="0" indent="0">
              <a:buNone/>
            </a:pPr>
            <a:r>
              <a:rPr lang="en-US" sz="2400" dirty="0" smtClean="0"/>
              <a:t>Well, in Revelation, Satan sought to make war on the offspring of the woman on earth after His defeat by Jesus at the cross we interpreted (Rev. 12).  His deception is now.  However, we interpret this binding of Satan as meaning, he cannot exercise his full power against the church in this time because his power and influence is restrained or bound.  </a:t>
            </a:r>
          </a:p>
          <a:p>
            <a:pPr marL="0" indent="0">
              <a:buNone/>
            </a:pPr>
            <a:r>
              <a:rPr lang="en-US" sz="2400" dirty="0" smtClean="0"/>
              <a:t>This connects with 2 Thessalonians 2:7 that says, “For the mystery of lawlessness is already at work.  Only he who now restrains it will do so until he is out of the way.”  This implies Satan’s influence through the anti-</a:t>
            </a:r>
            <a:r>
              <a:rPr lang="en-US" sz="2400" dirty="0" err="1" smtClean="0"/>
              <a:t>christs</a:t>
            </a:r>
            <a:r>
              <a:rPr lang="en-US" sz="2400" dirty="0" smtClean="0"/>
              <a:t> of the world are already at work, however their full work and influence is being restrained by God.</a:t>
            </a:r>
            <a:endParaRPr lang="en-US" sz="2400" dirty="0"/>
          </a:p>
        </p:txBody>
      </p:sp>
    </p:spTree>
    <p:extLst>
      <p:ext uri="{BB962C8B-B14F-4D97-AF65-F5344CB8AC3E}">
        <p14:creationId xmlns:p14="http://schemas.microsoft.com/office/powerpoint/2010/main" val="3834488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Therefore, given the hermeneutical principle of Scripture interpreting Scripture, based on Jesus’ talk of the binding of Satan already happening during this ministry and talk of Satan’s influence being restrained already in the days of Paul, although he was not without influence, we interpret this binding of Satan to have happened already at the time of Christ’s first coming and the ensuing victories of the Gospel and the Holy Spirit in people’s lives, claiming them from Satan’s kingdom into Christs.  </a:t>
            </a:r>
            <a:endParaRPr lang="en-US" dirty="0"/>
          </a:p>
        </p:txBody>
      </p:sp>
    </p:spTree>
    <p:extLst>
      <p:ext uri="{BB962C8B-B14F-4D97-AF65-F5344CB8AC3E}">
        <p14:creationId xmlns:p14="http://schemas.microsoft.com/office/powerpoint/2010/main" val="29991561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3600" dirty="0" smtClean="0"/>
              <a:t>It is why Brighton writes, “This restraint and holding back of Satan is depicted visually by his being bound and cast into the abyss.  He was cast into the abyss, ‘so that he could no longer deceive the nations, ‘ that is, so that he could not destroy the church (the woman) and her witness to Christ and her mission to the nations.”-p. 553.  Of course, this is one interpretation, but I think a sound one based on Scripture.  </a:t>
            </a:r>
            <a:endParaRPr lang="en-US" sz="3600" dirty="0"/>
          </a:p>
        </p:txBody>
      </p:sp>
    </p:spTree>
    <p:extLst>
      <p:ext uri="{BB962C8B-B14F-4D97-AF65-F5344CB8AC3E}">
        <p14:creationId xmlns:p14="http://schemas.microsoft.com/office/powerpoint/2010/main" val="902425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Another commentator named </a:t>
            </a:r>
            <a:r>
              <a:rPr lang="en-US" dirty="0" err="1" smtClean="0"/>
              <a:t>Lenski</a:t>
            </a:r>
            <a:r>
              <a:rPr lang="en-US" dirty="0" smtClean="0"/>
              <a:t> agrees with this, he writes, “Satan, the dragon, is the archenemy, the ancient serpent who attacked Eve in Eden (12</a:t>
            </a:r>
            <a:r>
              <a:rPr lang="en-US" dirty="0" smtClean="0">
                <a:sym typeface="Wingdings" panose="05000000000000000000" pitchFamily="2" charset="2"/>
              </a:rPr>
              <a:t>:9).  All the opposition to Christ and to the church proceeds from him.  Yet something has severely interfered with him and with his power.  A part of it is shown in 12:7-12:  the brethren could and did conquer him because of the blood of the Lamb and because of the word of their testimony although some suffered death (12:11)…”</a:t>
            </a:r>
            <a:endParaRPr lang="en-US" dirty="0"/>
          </a:p>
        </p:txBody>
      </p:sp>
    </p:spTree>
    <p:extLst>
      <p:ext uri="{BB962C8B-B14F-4D97-AF65-F5344CB8AC3E}">
        <p14:creationId xmlns:p14="http://schemas.microsoft.com/office/powerpoint/2010/main" val="723452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“Chapters 13, 17, and 18 reveal that the dragon is compelled to work only through agencies, the two beasts, the great whore.  It is he and yet not he.  He has to resort to the two beasts, the antichristian power and the antichristian propaganda (</a:t>
            </a:r>
            <a:r>
              <a:rPr lang="en-US" dirty="0" err="1" smtClean="0"/>
              <a:t>Chapt</a:t>
            </a:r>
            <a:r>
              <a:rPr lang="en-US" dirty="0" smtClean="0"/>
              <a:t>. 13).  He has to resort to the antichristian seduction, the whore (</a:t>
            </a:r>
            <a:r>
              <a:rPr lang="en-US" dirty="0" err="1" smtClean="0"/>
              <a:t>Chapt</a:t>
            </a:r>
            <a:r>
              <a:rPr lang="en-US" dirty="0" smtClean="0"/>
              <a:t>. 17 &amp;18).  This interference with the dragon enables the brethren to conquer him (12:11).  It stops the dragon from direct invasion of the world, i.e. of the nations.  He in his own person as the dragon cannot still deceive the nations (20:3); he is restricted to the use of the two beasts and the whore.”-p. 566</a:t>
            </a:r>
            <a:endParaRPr lang="en-US" dirty="0"/>
          </a:p>
        </p:txBody>
      </p:sp>
    </p:spTree>
    <p:extLst>
      <p:ext uri="{BB962C8B-B14F-4D97-AF65-F5344CB8AC3E}">
        <p14:creationId xmlns:p14="http://schemas.microsoft.com/office/powerpoint/2010/main" val="2520783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Therefore, Satan’s power is restrained because he cannot directly, himself, make war on the church, but has to use instruments to do this.  They are still terrifying and effective in the world, but it is not as it could be.  If Satan himself was acting, we could not stand against him as individuals or as the church and conquer him.  Only Christ can fully conquer Satan in his time.  It is why he is released for a time for Christ to claim His final and complete victory over him.  </a:t>
            </a:r>
            <a:endParaRPr lang="en-US" dirty="0"/>
          </a:p>
        </p:txBody>
      </p:sp>
    </p:spTree>
    <p:extLst>
      <p:ext uri="{BB962C8B-B14F-4D97-AF65-F5344CB8AC3E}">
        <p14:creationId xmlns:p14="http://schemas.microsoft.com/office/powerpoint/2010/main" val="35289094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Now what does it mean that Satan will be released for a  short time?  Good question, but this is how Dr. Brighton interprets it.  </a:t>
            </a:r>
          </a:p>
          <a:p>
            <a:pPr marL="0" indent="0">
              <a:buNone/>
            </a:pPr>
            <a:r>
              <a:rPr lang="en-US" dirty="0" smtClean="0"/>
              <a:t>“During the season of time when Satan is bound and hindered, the church is able to carry out her mission of proclaiming Christ to the world (Rev. 11:3-13).  But after the appointed period of time, when God determines that the church’s mission is completed, Satan will ‘be released for a short time’.  This short time is described in 20:7-10.  No answer is given as to why he will be released, except that ‘it is necessary (</a:t>
            </a:r>
            <a:r>
              <a:rPr lang="en-US" dirty="0" err="1" smtClean="0"/>
              <a:t>dei</a:t>
            </a:r>
            <a:r>
              <a:rPr lang="en-US" dirty="0" smtClean="0"/>
              <a:t>).”-p. 553.  Questions?</a:t>
            </a:r>
            <a:endParaRPr lang="en-US" dirty="0"/>
          </a:p>
        </p:txBody>
      </p:sp>
    </p:spTree>
    <p:extLst>
      <p:ext uri="{BB962C8B-B14F-4D97-AF65-F5344CB8AC3E}">
        <p14:creationId xmlns:p14="http://schemas.microsoft.com/office/powerpoint/2010/main" val="41216413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pPr marL="0" indent="0">
              <a:buNone/>
            </a:pPr>
            <a:r>
              <a:rPr lang="en-US" dirty="0" smtClean="0"/>
              <a:t>Some clues supporting the above theory are found in Scripture however.  </a:t>
            </a:r>
          </a:p>
          <a:p>
            <a:pPr marL="0" indent="0">
              <a:buNone/>
            </a:pPr>
            <a:r>
              <a:rPr lang="en-US" dirty="0"/>
              <a:t>Look at 2 Peter 2:4</a:t>
            </a:r>
          </a:p>
          <a:p>
            <a:pPr marL="0" indent="0">
              <a:buNone/>
            </a:pPr>
            <a:r>
              <a:rPr lang="en-US" dirty="0"/>
              <a:t>Jude 6, Luke 10:18, Revelation 12, 20:2, Allusion to it in Isaiah 24:21-23, Job 4:18.</a:t>
            </a:r>
          </a:p>
          <a:p>
            <a:pPr marL="0" indent="0">
              <a:buNone/>
            </a:pPr>
            <a:r>
              <a:rPr lang="en-US" dirty="0"/>
              <a:t>Text note on Job 4:18- “God judged even the angels, the mightiest created beings known in Scripture.  The Bible never reveals the reason some angels fell into sin and rebellion against God, but pride may have been their downfall.”  Isaiah 14:12-15 could refer to this.  </a:t>
            </a:r>
          </a:p>
          <a:p>
            <a:pPr marL="0" indent="0">
              <a:buNone/>
            </a:pPr>
            <a:endParaRPr lang="en-US" dirty="0"/>
          </a:p>
          <a:p>
            <a:pPr marL="0" indent="0">
              <a:buNone/>
            </a:pPr>
            <a:r>
              <a:rPr lang="en-US" dirty="0" err="1"/>
              <a:t>Lenski</a:t>
            </a:r>
            <a:r>
              <a:rPr lang="en-US" dirty="0"/>
              <a:t>- “These are the angels that fell before Adam’s fall.  What their sin was neither Peter nor Jude state.”-p. 309</a:t>
            </a:r>
          </a:p>
          <a:p>
            <a:pPr marL="0" indent="0">
              <a:buNone/>
            </a:pPr>
            <a:endParaRPr lang="en-US" dirty="0"/>
          </a:p>
          <a:p>
            <a:pPr marL="0" indent="0">
              <a:buNone/>
            </a:pPr>
            <a:r>
              <a:rPr lang="en-US" dirty="0" err="1"/>
              <a:t>Lenski</a:t>
            </a:r>
            <a:r>
              <a:rPr lang="en-US" dirty="0"/>
              <a:t>- “Some interpreters advance the supposition that these were angels who cohabited with women and begot a wicked race which God had to destroy by means of the flood.-Gen. 6:2, 4”  Jesus however says that angels are sexless and cannot marry (Matt. 22:30).  Genesis 6 says nothing about angels, but calls them “sons of God”.  It could be a reference to angels, but more likely, a reference to men. </a:t>
            </a:r>
          </a:p>
        </p:txBody>
      </p:sp>
    </p:spTree>
    <p:extLst>
      <p:ext uri="{BB962C8B-B14F-4D97-AF65-F5344CB8AC3E}">
        <p14:creationId xmlns:p14="http://schemas.microsoft.com/office/powerpoint/2010/main" val="33856904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en-US" dirty="0" smtClean="0"/>
              <a:t>Further notes on 2 Peter 2:4</a:t>
            </a:r>
          </a:p>
          <a:p>
            <a:pPr marL="0" indent="0">
              <a:buNone/>
            </a:pPr>
            <a:r>
              <a:rPr lang="en-US" dirty="0"/>
              <a:t>Literally in the Greek-</a:t>
            </a:r>
            <a:r>
              <a:rPr lang="en-US" dirty="0" smtClean="0"/>
              <a:t>“in chains of deep darkness or utter blackness, cast them into Tartarus.”</a:t>
            </a:r>
            <a:endParaRPr lang="en-US" dirty="0"/>
          </a:p>
          <a:p>
            <a:pPr marL="0" indent="0">
              <a:buNone/>
            </a:pPr>
            <a:r>
              <a:rPr lang="en-US" dirty="0" err="1"/>
              <a:t>Lenski</a:t>
            </a:r>
            <a:r>
              <a:rPr lang="en-US" dirty="0"/>
              <a:t>- “the verb does not occur elsewhere in the Bible.  The noun form occurs 3 times in the LXX, but there is no corresponding Hebrew term.  The word is of pagan origin, an evidence that Peter’s readers are of pagan origin, an evidence that Peter’s readers are converted pagans….It was essentially the Greek understanding of a place like hell, Hades or </a:t>
            </a:r>
            <a:r>
              <a:rPr lang="en-US" dirty="0" err="1"/>
              <a:t>Gehenna</a:t>
            </a:r>
            <a:r>
              <a:rPr lang="en-US" dirty="0"/>
              <a:t>.”- p. 310</a:t>
            </a:r>
          </a:p>
          <a:p>
            <a:pPr marL="0" indent="0">
              <a:buNone/>
            </a:pPr>
            <a:endParaRPr lang="en-US" dirty="0"/>
          </a:p>
          <a:p>
            <a:pPr marL="0" indent="0">
              <a:buNone/>
            </a:pPr>
            <a:r>
              <a:rPr lang="en-US" dirty="0"/>
              <a:t>Rogers- “Tartarus was the name in classical mythology for the subterranean abyss in which rebellious gods and other such </a:t>
            </a:r>
            <a:r>
              <a:rPr lang="en-US" dirty="0" smtClean="0"/>
              <a:t>beings, </a:t>
            </a:r>
            <a:r>
              <a:rPr lang="en-US" dirty="0"/>
              <a:t>like the Titans, were punished.  The word, however, was taken over into Hellenistic Judaism and used in the book of Enoch (I Enoch 20:2) in connection with fallen angels.”-p. 585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26716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3600" dirty="0" smtClean="0"/>
              <a:t>v. 6- “Then I heard”-Different than “Then I saw”, but same kind of marker of a new part of the vision. </a:t>
            </a:r>
          </a:p>
          <a:p>
            <a:pPr marL="0" indent="0">
              <a:buNone/>
            </a:pPr>
            <a:r>
              <a:rPr lang="en-US" sz="3600" dirty="0" smtClean="0"/>
              <a:t>Great or large multitude-like 7:9, 19:1</a:t>
            </a:r>
          </a:p>
          <a:p>
            <a:pPr marL="0" indent="0">
              <a:buNone/>
            </a:pPr>
            <a:r>
              <a:rPr lang="en-US" sz="3600" dirty="0"/>
              <a:t>Roar </a:t>
            </a:r>
            <a:r>
              <a:rPr lang="en-US" sz="3600" dirty="0" smtClean="0"/>
              <a:t>or sound of </a:t>
            </a:r>
            <a:r>
              <a:rPr lang="en-US" sz="3600" dirty="0"/>
              <a:t>many waters-like Rev. 1:15, </a:t>
            </a:r>
            <a:r>
              <a:rPr lang="en-US" sz="3600" dirty="0" smtClean="0"/>
              <a:t>Also </a:t>
            </a:r>
            <a:r>
              <a:rPr lang="en-US" sz="3600" dirty="0"/>
              <a:t>in Ezek. 1:24 and Daniel 10:6.  The new song sang in 14:2-3 also is likened to the sound of rushing waters. </a:t>
            </a:r>
            <a:endParaRPr lang="en-US" sz="3600" dirty="0" smtClean="0"/>
          </a:p>
          <a:p>
            <a:pPr marL="0" indent="0">
              <a:buNone/>
            </a:pPr>
            <a:r>
              <a:rPr lang="en-US" sz="3600" dirty="0" smtClean="0"/>
              <a:t>Makes me think of Niagara Falls</a:t>
            </a:r>
            <a:endParaRPr lang="en-US" sz="3600" dirty="0"/>
          </a:p>
        </p:txBody>
      </p:sp>
    </p:spTree>
    <p:extLst>
      <p:ext uri="{BB962C8B-B14F-4D97-AF65-F5344CB8AC3E}">
        <p14:creationId xmlns:p14="http://schemas.microsoft.com/office/powerpoint/2010/main" val="25403754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marL="0" indent="0">
              <a:buNone/>
            </a:pPr>
            <a:r>
              <a:rPr lang="en-US" dirty="0" err="1"/>
              <a:t>Lenski</a:t>
            </a:r>
            <a:r>
              <a:rPr lang="en-US" dirty="0"/>
              <a:t> says the proper interpretation would be “chains of blackness</a:t>
            </a:r>
            <a:r>
              <a:rPr lang="en-US" dirty="0" smtClean="0"/>
              <a:t>.”  Although BDAG says, “another way of referring to the nether regions of Greek mythology.  Utter gloom.”  Found in the Iliad and </a:t>
            </a:r>
            <a:r>
              <a:rPr lang="en-US" dirty="0" err="1" smtClean="0"/>
              <a:t>Odessey</a:t>
            </a:r>
            <a:r>
              <a:rPr lang="en-US" dirty="0" smtClean="0"/>
              <a:t>.  </a:t>
            </a:r>
            <a:endParaRPr lang="en-US" dirty="0"/>
          </a:p>
          <a:p>
            <a:pPr marL="0" indent="0">
              <a:buNone/>
            </a:pPr>
            <a:endParaRPr lang="en-US" dirty="0"/>
          </a:p>
          <a:p>
            <a:pPr marL="0" indent="0">
              <a:buNone/>
            </a:pPr>
            <a:r>
              <a:rPr lang="en-US" dirty="0" err="1"/>
              <a:t>Lenski</a:t>
            </a:r>
            <a:r>
              <a:rPr lang="en-US" dirty="0"/>
              <a:t>- “</a:t>
            </a:r>
            <a:r>
              <a:rPr lang="en-US" dirty="0" err="1"/>
              <a:t>Inquisitve</a:t>
            </a:r>
            <a:r>
              <a:rPr lang="en-US" dirty="0"/>
              <a:t> minds may ask how the evil angels, after being cast into hell, are able to deceive men on the earth.  The Scriptures do not say.”-p. 311</a:t>
            </a:r>
          </a:p>
          <a:p>
            <a:pPr marL="0" indent="0">
              <a:buNone/>
            </a:pPr>
            <a:endParaRPr lang="en-US" dirty="0"/>
          </a:p>
          <a:p>
            <a:pPr marL="0" indent="0">
              <a:buNone/>
            </a:pPr>
            <a:r>
              <a:rPr lang="en-US" dirty="0"/>
              <a:t>Pieper- “The evil angels are those who by their defection from God became evil and can nevermore become good.”-p 505</a:t>
            </a:r>
          </a:p>
          <a:p>
            <a:pPr marL="0" indent="0">
              <a:buNone/>
            </a:pPr>
            <a:endParaRPr lang="en-US" dirty="0"/>
          </a:p>
          <a:p>
            <a:pPr marL="0" indent="0">
              <a:buNone/>
            </a:pPr>
            <a:r>
              <a:rPr lang="en-US" dirty="0" smtClean="0"/>
              <a:t>Pieper-“</a:t>
            </a:r>
            <a:r>
              <a:rPr lang="en-US" dirty="0"/>
              <a:t>We cannot determine the exact time when some of the angels fell.  We know, however, that the fall of the angels occurred before the fall of man, since man fell through the seduction of the devil (Gen. 3). … The majority assume that pride was the original sin.”-p. 505</a:t>
            </a:r>
          </a:p>
          <a:p>
            <a:pPr marL="0" indent="0">
              <a:buNone/>
            </a:pPr>
            <a:endParaRPr lang="en-US" dirty="0"/>
          </a:p>
        </p:txBody>
      </p:sp>
    </p:spTree>
    <p:extLst>
      <p:ext uri="{BB962C8B-B14F-4D97-AF65-F5344CB8AC3E}">
        <p14:creationId xmlns:p14="http://schemas.microsoft.com/office/powerpoint/2010/main" val="16541755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marL="0" indent="0">
              <a:buNone/>
            </a:pPr>
            <a:r>
              <a:rPr lang="en-US" dirty="0" smtClean="0"/>
              <a:t>“while they are being kept, to be handed over into judgment.”</a:t>
            </a:r>
          </a:p>
          <a:p>
            <a:pPr marL="0" indent="0">
              <a:buNone/>
            </a:pPr>
            <a:r>
              <a:rPr lang="en-US" dirty="0" smtClean="0"/>
              <a:t>Jude 6 says a similar thing.</a:t>
            </a:r>
          </a:p>
          <a:p>
            <a:pPr marL="0" indent="0">
              <a:buNone/>
            </a:pPr>
            <a:r>
              <a:rPr lang="en-US" dirty="0" smtClean="0"/>
              <a:t>“for judgment on the great day, they have been and continue to be kept (same verb as 2 Peter 2:4-perfect tense), in eternal chains under deep darkness or gloom (same word as 2 Peter 2:4).”</a:t>
            </a:r>
          </a:p>
          <a:p>
            <a:pPr marL="0" indent="0">
              <a:buNone/>
            </a:pPr>
            <a:r>
              <a:rPr lang="en-US" dirty="0" smtClean="0"/>
              <a:t>Both are saying these angels are being kept for the great day of judgment under chains and in deep darkness.  Another way of describing the Abyss, like Satan.  </a:t>
            </a:r>
          </a:p>
          <a:p>
            <a:pPr marL="0" indent="0">
              <a:buNone/>
            </a:pPr>
            <a:r>
              <a:rPr lang="en-US" dirty="0" smtClean="0"/>
              <a:t>Both 2 Peter and Jude 6 seem to describe this as a present reality and not just a future one.  </a:t>
            </a:r>
            <a:endParaRPr lang="en-US" dirty="0"/>
          </a:p>
        </p:txBody>
      </p:sp>
    </p:spTree>
    <p:extLst>
      <p:ext uri="{BB962C8B-B14F-4D97-AF65-F5344CB8AC3E}">
        <p14:creationId xmlns:p14="http://schemas.microsoft.com/office/powerpoint/2010/main" val="247373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If Satan is like the other fallen angels, he is being released for the Final Judgment.  However, he will get his chance to try to claim his final victory over Christ, only for Christ to soundly defeat him.  All the more humiliating.  It is what is depicted in graphic form </a:t>
            </a:r>
            <a:r>
              <a:rPr lang="en-US" smtClean="0"/>
              <a:t>in Revelation 19.  </a:t>
            </a:r>
            <a:endParaRPr lang="en-US" dirty="0"/>
          </a:p>
        </p:txBody>
      </p:sp>
    </p:spTree>
    <p:extLst>
      <p:ext uri="{BB962C8B-B14F-4D97-AF65-F5344CB8AC3E}">
        <p14:creationId xmlns:p14="http://schemas.microsoft.com/office/powerpoint/2010/main" val="1602407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7500" lnSpcReduction="20000"/>
          </a:bodyPr>
          <a:lstStyle/>
          <a:p>
            <a:pPr marL="0" indent="0">
              <a:buNone/>
            </a:pPr>
            <a:r>
              <a:rPr lang="en-US" dirty="0" smtClean="0"/>
              <a:t>“And I saw thrones, and seated on them were those to whom the authority to judge was committed.”</a:t>
            </a:r>
          </a:p>
          <a:p>
            <a:pPr marL="0" indent="0">
              <a:buNone/>
            </a:pPr>
            <a:r>
              <a:rPr lang="en-US" dirty="0" smtClean="0"/>
              <a:t>We see in Scripture that Jesus tells his apostles that will be part of the judgment on the last day.  </a:t>
            </a:r>
          </a:p>
          <a:p>
            <a:pPr marL="0" indent="0">
              <a:buNone/>
            </a:pPr>
            <a:r>
              <a:rPr lang="en-US" dirty="0" smtClean="0"/>
              <a:t>Matthew 19:28-Dr. Gibbs interprets this as meaning that the disciples will participate in the final judgment.  In fact, he points out that some scholars rightly point to a connection with the ‘brothers” of Jesus who seem to be at Christ’s side in the judgment scene of 25:31-46-25:40.  </a:t>
            </a:r>
          </a:p>
          <a:p>
            <a:pPr marL="0" indent="0">
              <a:buNone/>
            </a:pPr>
            <a:r>
              <a:rPr lang="en-US" dirty="0" smtClean="0"/>
              <a:t>Who are the 12 tribes of Israel?  In NT interpretation, it is the church.  The New Israel-this is how we interpreted Rev. 7.  Also Galatians 6:16, 3:7-9</a:t>
            </a:r>
          </a:p>
          <a:p>
            <a:pPr marL="0" indent="0">
              <a:buNone/>
            </a:pPr>
            <a:r>
              <a:rPr lang="en-US" dirty="0" smtClean="0"/>
              <a:t>Also it says in I Corinthians 6:2, “Or do you not know that the saints will judge the world?”</a:t>
            </a:r>
          </a:p>
          <a:p>
            <a:pPr marL="0" indent="0">
              <a:buNone/>
            </a:pPr>
            <a:r>
              <a:rPr lang="en-US" dirty="0" smtClean="0"/>
              <a:t>We seem to see this in Daniel 7:21-22 as well.  Look at Daniel 7:21-28</a:t>
            </a:r>
          </a:p>
          <a:p>
            <a:pPr marL="0" indent="0">
              <a:buNone/>
            </a:pPr>
            <a:r>
              <a:rPr lang="en-US" dirty="0" smtClean="0"/>
              <a:t>Jesus said those who conquer in him will sit with me on my throne-Rev. 3:21.</a:t>
            </a:r>
            <a:endParaRPr lang="en-US" dirty="0"/>
          </a:p>
        </p:txBody>
      </p:sp>
    </p:spTree>
    <p:extLst>
      <p:ext uri="{BB962C8B-B14F-4D97-AF65-F5344CB8AC3E}">
        <p14:creationId xmlns:p14="http://schemas.microsoft.com/office/powerpoint/2010/main" val="36095058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The souls of those who have been and continue to be beheaded-(to behead with an ax)- only time the Greek word occurs in the NT.  Tradition has it that Paul was beheaded in this way in 68 A.D-text note 59 in Brighton p.558.    We think it refers to all Christians-Text note in Brighton p. 544, however it is curious that John says it a bit differently here than in 6:9.  Could it be all or just a few, don’t know exactly-Read Brighton p. 556-top of 557.  Then, read bottom of p. 557. </a:t>
            </a:r>
          </a:p>
        </p:txBody>
      </p:sp>
    </p:spTree>
    <p:extLst>
      <p:ext uri="{BB962C8B-B14F-4D97-AF65-F5344CB8AC3E}">
        <p14:creationId xmlns:p14="http://schemas.microsoft.com/office/powerpoint/2010/main" val="1897769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Remember we believe before the resurrection our souls leave our body to be with Christ as believers in His presence-Phil. 1:21-23, 2 Corinthians 5:6-8, Rev. 14:13.  </a:t>
            </a:r>
          </a:p>
          <a:p>
            <a:pPr marL="0" indent="0">
              <a:buNone/>
            </a:pPr>
            <a:r>
              <a:rPr lang="en-US" dirty="0" smtClean="0"/>
              <a:t>It isn’t until after the resurrection that we live bodily with the Lord- I Corinthians 15.  </a:t>
            </a:r>
          </a:p>
          <a:p>
            <a:pPr marL="0" indent="0">
              <a:buNone/>
            </a:pPr>
            <a:r>
              <a:rPr lang="en-US" dirty="0" smtClean="0"/>
              <a:t>We saw these souls before in Revelation 6:9-11.  It has to be those who lived through the time of the church in that they rejected the worship of the beast and its image and mark.  </a:t>
            </a:r>
            <a:endParaRPr lang="en-US" dirty="0"/>
          </a:p>
        </p:txBody>
      </p:sp>
    </p:spTree>
    <p:extLst>
      <p:ext uri="{BB962C8B-B14F-4D97-AF65-F5344CB8AC3E}">
        <p14:creationId xmlns:p14="http://schemas.microsoft.com/office/powerpoint/2010/main" val="42541879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The challenge becomes:  what does it mean when it says they came to life and reigned with Christ for a thousand years?</a:t>
            </a:r>
          </a:p>
          <a:p>
            <a:pPr marL="0" indent="0">
              <a:buNone/>
            </a:pPr>
            <a:r>
              <a:rPr lang="en-US" dirty="0" smtClean="0"/>
              <a:t>Well, first of all, you have to ask who came to life and reigned?  Those who did not worship the beast and receive its mark.  This would describe all of the baptized church who renounced the devil and held to their faith in Christ through the church age where governments and influences would seek for them to be worshipped.  It would include John’s day and beyond.  </a:t>
            </a:r>
            <a:endParaRPr lang="en-US" dirty="0"/>
          </a:p>
        </p:txBody>
      </p:sp>
    </p:spTree>
    <p:extLst>
      <p:ext uri="{BB962C8B-B14F-4D97-AF65-F5344CB8AC3E}">
        <p14:creationId xmlns:p14="http://schemas.microsoft.com/office/powerpoint/2010/main" val="27218941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dirty="0" smtClean="0"/>
              <a:t>Now does that mean they were dead and came alive in their body to reign with Christ for a thousand years on earth after his return?</a:t>
            </a:r>
          </a:p>
          <a:p>
            <a:pPr marL="0" indent="0">
              <a:buNone/>
            </a:pPr>
            <a:r>
              <a:rPr lang="en-US" dirty="0" smtClean="0"/>
              <a:t>Well, it literally says, “They lived (aorist) and reigned (aorist) for a thousand years.”</a:t>
            </a:r>
          </a:p>
          <a:p>
            <a:pPr marL="0" indent="0">
              <a:buNone/>
            </a:pPr>
            <a:r>
              <a:rPr lang="en-US" dirty="0" smtClean="0"/>
              <a:t>The word for resurrection is not used here, but the word simply meaning “to live or be alive.”</a:t>
            </a:r>
          </a:p>
          <a:p>
            <a:pPr marL="0" indent="0">
              <a:buNone/>
            </a:pPr>
            <a:r>
              <a:rPr lang="en-US" dirty="0" smtClean="0"/>
              <a:t>This would describe what happens to all of us as the church when we experienced the spiritual rebirth that happens in baptism or through the Gospel that brings us to faith in Christ.  In that respect, we are already living and reigning with Christ now in this thousand year period.  </a:t>
            </a:r>
            <a:endParaRPr lang="en-US" dirty="0"/>
          </a:p>
        </p:txBody>
      </p:sp>
    </p:spTree>
    <p:extLst>
      <p:ext uri="{BB962C8B-B14F-4D97-AF65-F5344CB8AC3E}">
        <p14:creationId xmlns:p14="http://schemas.microsoft.com/office/powerpoint/2010/main" val="9963251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We see this in several places in the NT where our reigning with Christ has already begun. We </a:t>
            </a:r>
            <a:r>
              <a:rPr lang="en-US" dirty="0"/>
              <a:t>are a kingdom who is reigning-Rev. 1:6., 5:10, 2 Tim. 2:12, I Peter 2:9   </a:t>
            </a:r>
            <a:r>
              <a:rPr lang="en-US" dirty="0" smtClean="0"/>
              <a:t>Baptism-Ephes. 2:6, Colossians 2:12, 3:1, Romans 6:4-5.   </a:t>
            </a:r>
          </a:p>
          <a:p>
            <a:pPr marL="0" indent="0">
              <a:buNone/>
            </a:pPr>
            <a:r>
              <a:rPr lang="en-US" dirty="0" smtClean="0"/>
              <a:t>Jesus alludes to this in John 5:24-25.  </a:t>
            </a:r>
          </a:p>
          <a:p>
            <a:pPr marL="0" indent="0">
              <a:buNone/>
            </a:pPr>
            <a:r>
              <a:rPr lang="en-US" dirty="0" smtClean="0"/>
              <a:t>You have already experienced a resurrection from death to life in your conversion and baptism.  In this respect, you have already experienced the first resurrection and are reigning with Christ for a thousand years.  </a:t>
            </a:r>
            <a:endParaRPr lang="en-US" dirty="0"/>
          </a:p>
        </p:txBody>
      </p:sp>
    </p:spTree>
    <p:extLst>
      <p:ext uri="{BB962C8B-B14F-4D97-AF65-F5344CB8AC3E}">
        <p14:creationId xmlns:p14="http://schemas.microsoft.com/office/powerpoint/2010/main" val="12049435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smtClean="0"/>
              <a:t>“the rest of the dead did not come to life or live (aorist) the thousand years has been completed or finished.”</a:t>
            </a:r>
          </a:p>
          <a:p>
            <a:pPr marL="0" indent="0">
              <a:buNone/>
            </a:pPr>
            <a:r>
              <a:rPr lang="en-US" dirty="0" smtClean="0"/>
              <a:t>This would fit if it is referring to those who died without the spiritual resurrection to faith in Christ will remain dead in their trespasses and sins until they are awaked in their bodies to go before the throne of God for the Final Judgment.  </a:t>
            </a:r>
          </a:p>
          <a:p>
            <a:pPr marL="0" indent="0">
              <a:buNone/>
            </a:pPr>
            <a:r>
              <a:rPr lang="en-US" dirty="0" smtClean="0"/>
              <a:t>Goes back to John 5:26-29.</a:t>
            </a:r>
          </a:p>
          <a:p>
            <a:pPr marL="0" indent="0">
              <a:buNone/>
            </a:pPr>
            <a:r>
              <a:rPr lang="en-US" dirty="0" smtClean="0"/>
              <a:t>Part of the confusion-read Brighton p. 545.</a:t>
            </a:r>
          </a:p>
          <a:p>
            <a:pPr marL="0" indent="0">
              <a:buNone/>
            </a:pPr>
            <a:r>
              <a:rPr lang="en-US" dirty="0" smtClean="0"/>
              <a:t>If these verses are original or not, they are at best a interpretational comment by John, and the reference to the first resurrection would be those who came to life or lived spiritually and reigned with Christ for a thousand years.  This would fit the language of the NT.  </a:t>
            </a:r>
          </a:p>
          <a:p>
            <a:pPr marL="0" indent="0">
              <a:buNone/>
            </a:pPr>
            <a:r>
              <a:rPr lang="en-US" dirty="0" smtClean="0"/>
              <a:t>Also v. 6 would support this interpretation.  </a:t>
            </a:r>
            <a:endParaRPr lang="en-US" dirty="0"/>
          </a:p>
        </p:txBody>
      </p:sp>
    </p:spTree>
    <p:extLst>
      <p:ext uri="{BB962C8B-B14F-4D97-AF65-F5344CB8AC3E}">
        <p14:creationId xmlns:p14="http://schemas.microsoft.com/office/powerpoint/2010/main" val="1785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10000"/>
          </a:bodyPr>
          <a:lstStyle/>
          <a:p>
            <a:pPr marL="0" indent="0">
              <a:buNone/>
            </a:pPr>
            <a:r>
              <a:rPr lang="en-US" sz="3300" dirty="0" smtClean="0"/>
              <a:t>Voice like thunder-6:1, 10:3-4, 14:2</a:t>
            </a:r>
            <a:r>
              <a:rPr lang="en-US" sz="3300" dirty="0"/>
              <a:t>, Like in Psalm </a:t>
            </a:r>
            <a:r>
              <a:rPr lang="en-US" sz="3300" dirty="0" smtClean="0"/>
              <a:t>29:3-9</a:t>
            </a:r>
            <a:endParaRPr lang="en-US" sz="3300" dirty="0"/>
          </a:p>
          <a:p>
            <a:pPr marL="0" indent="0">
              <a:buNone/>
            </a:pPr>
            <a:r>
              <a:rPr lang="en-US" sz="3300" dirty="0" smtClean="0"/>
              <a:t>Strong or mighty thunder</a:t>
            </a:r>
          </a:p>
          <a:p>
            <a:pPr marL="0" indent="0">
              <a:buNone/>
            </a:pPr>
            <a:r>
              <a:rPr lang="en-US" sz="3300" dirty="0" smtClean="0"/>
              <a:t>Hallelujah-only found in Revelation 19 in the NT. </a:t>
            </a:r>
          </a:p>
          <a:p>
            <a:pPr marL="0" indent="0">
              <a:buNone/>
            </a:pPr>
            <a:r>
              <a:rPr lang="en-US" sz="3300" dirty="0"/>
              <a:t> </a:t>
            </a:r>
          </a:p>
          <a:p>
            <a:pPr marL="0" indent="0">
              <a:buNone/>
            </a:pPr>
            <a:r>
              <a:rPr lang="en-US" sz="3300" dirty="0"/>
              <a:t>Reigns-aorist indication active-implies a completed and single action by which </a:t>
            </a:r>
            <a:r>
              <a:rPr lang="en-US" sz="3300" dirty="0" smtClean="0"/>
              <a:t>the </a:t>
            </a:r>
            <a:r>
              <a:rPr lang="en-US" sz="3300" dirty="0"/>
              <a:t>Lord God enters into his reign as King, an action or event by which he takes his kingdom and exhibits that he alone is King.  </a:t>
            </a:r>
            <a:r>
              <a:rPr lang="en-US" sz="3300" dirty="0" smtClean="0"/>
              <a:t>Read </a:t>
            </a:r>
            <a:r>
              <a:rPr lang="en-US" sz="3300" dirty="0"/>
              <a:t>Brighton p. 492-493. </a:t>
            </a:r>
            <a:r>
              <a:rPr lang="en-US" sz="3300" dirty="0" smtClean="0"/>
              <a:t>  “To have dominion over”</a:t>
            </a:r>
          </a:p>
          <a:p>
            <a:pPr marL="0" indent="0">
              <a:buNone/>
            </a:pPr>
            <a:r>
              <a:rPr lang="en-US" sz="3300" dirty="0" smtClean="0"/>
              <a:t>word “reign”-Luke 1:33, 19:14, 27, Romans 5:14, 17, 21</a:t>
            </a:r>
          </a:p>
          <a:p>
            <a:pPr marL="0" indent="0">
              <a:buNone/>
            </a:pPr>
            <a:r>
              <a:rPr lang="en-US" sz="3300" dirty="0"/>
              <a:t>I Corinthians 15:24-28</a:t>
            </a:r>
            <a:r>
              <a:rPr lang="en-US" sz="3300" dirty="0" smtClean="0"/>
              <a:t>,</a:t>
            </a:r>
          </a:p>
          <a:p>
            <a:pPr marL="0" indent="0">
              <a:buNone/>
            </a:pPr>
            <a:r>
              <a:rPr lang="en-US" sz="3300" dirty="0" smtClean="0"/>
              <a:t>We will reign with him-2 Timothy 2:12</a:t>
            </a:r>
          </a:p>
          <a:p>
            <a:pPr marL="0" indent="0">
              <a:buNone/>
            </a:pPr>
            <a:endParaRPr lang="en-US" dirty="0"/>
          </a:p>
        </p:txBody>
      </p:sp>
    </p:spTree>
    <p:extLst>
      <p:ext uri="{BB962C8B-B14F-4D97-AF65-F5344CB8AC3E}">
        <p14:creationId xmlns:p14="http://schemas.microsoft.com/office/powerpoint/2010/main" val="21957137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Blessed and holy are the ones who share in the first resurrection (Meaning the spiritual resurrection to faith in baptism through the Word).  </a:t>
            </a:r>
          </a:p>
          <a:p>
            <a:pPr marL="0" indent="0">
              <a:buNone/>
            </a:pPr>
            <a:r>
              <a:rPr lang="en-US" dirty="0" smtClean="0"/>
              <a:t>Blessed-same word used by Jesus in the Beatitudes in Matthew 5.  </a:t>
            </a:r>
          </a:p>
          <a:p>
            <a:pPr marL="0" indent="0">
              <a:buNone/>
            </a:pPr>
            <a:r>
              <a:rPr lang="en-US" dirty="0"/>
              <a:t>5</a:t>
            </a:r>
            <a:r>
              <a:rPr lang="en-US" baseline="30000" dirty="0"/>
              <a:t>th</a:t>
            </a:r>
            <a:r>
              <a:rPr lang="en-US" dirty="0"/>
              <a:t> of 7 beatitudes in Revelation. </a:t>
            </a:r>
            <a:endParaRPr lang="en-US" dirty="0" smtClean="0"/>
          </a:p>
          <a:p>
            <a:pPr marL="0" indent="0">
              <a:buNone/>
            </a:pPr>
            <a:r>
              <a:rPr lang="en-US" dirty="0" smtClean="0"/>
              <a:t>“holy”-the word saints means “holy ones”-this described the believers still alive on earth-the church.  </a:t>
            </a:r>
          </a:p>
          <a:p>
            <a:pPr marL="0" indent="0">
              <a:buNone/>
            </a:pPr>
            <a:r>
              <a:rPr lang="en-US" dirty="0" smtClean="0"/>
              <a:t>“who is having a share or part in the first resurrection.”-It would describe us now.  </a:t>
            </a:r>
            <a:endParaRPr lang="en-US" dirty="0"/>
          </a:p>
        </p:txBody>
      </p:sp>
    </p:spTree>
    <p:extLst>
      <p:ext uri="{BB962C8B-B14F-4D97-AF65-F5344CB8AC3E}">
        <p14:creationId xmlns:p14="http://schemas.microsoft.com/office/powerpoint/2010/main" val="14120793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smtClean="0"/>
              <a:t>The 2</a:t>
            </a:r>
            <a:r>
              <a:rPr lang="en-US" baseline="30000" dirty="0" smtClean="0"/>
              <a:t>nd</a:t>
            </a:r>
            <a:r>
              <a:rPr lang="en-US" dirty="0" smtClean="0"/>
              <a:t> death will have no power over us-meaning the sentence to the lake of fire in the Final Judgment-Look at Rev. 20:14.  </a:t>
            </a:r>
          </a:p>
          <a:p>
            <a:pPr marL="0" indent="0">
              <a:buNone/>
            </a:pPr>
            <a:r>
              <a:rPr lang="en-US" dirty="0" smtClean="0"/>
              <a:t>It is because we will be acquitted through Christ of our sins at the Final Judgment and welcomed into His kingdom-Matthew 25:31ff.</a:t>
            </a:r>
          </a:p>
          <a:p>
            <a:pPr marL="0" indent="0">
              <a:buNone/>
            </a:pPr>
            <a:r>
              <a:rPr lang="en-US" dirty="0" smtClean="0"/>
              <a:t>“But will be priests of God and of Christ and will reign with him for a thousand years.”</a:t>
            </a:r>
          </a:p>
          <a:p>
            <a:pPr marL="0" indent="0">
              <a:buNone/>
            </a:pPr>
            <a:r>
              <a:rPr lang="en-US" dirty="0" smtClean="0"/>
              <a:t>All those who experience the first resurrection during the time of the church age will be priests of God (Rev. 1:6, 5:10, I Peter 2:5, 9) and will literally reign with him for the thousand years.  Whether living or not, we are a part of Christ’s kingdom already reigning with him for what this thousand years represents.  </a:t>
            </a:r>
            <a:endParaRPr lang="en-US" dirty="0"/>
          </a:p>
        </p:txBody>
      </p:sp>
    </p:spTree>
    <p:extLst>
      <p:ext uri="{BB962C8B-B14F-4D97-AF65-F5344CB8AC3E}">
        <p14:creationId xmlns:p14="http://schemas.microsoft.com/office/powerpoint/2010/main" val="39148925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v. 7- “was ended or completed”</a:t>
            </a:r>
          </a:p>
          <a:p>
            <a:pPr marL="0" indent="0">
              <a:buNone/>
            </a:pPr>
            <a:r>
              <a:rPr lang="en-US" dirty="0"/>
              <a:t>Completed or finished-when the Gospel has gone forth to everyone who will receive it-Matt. 24:14</a:t>
            </a:r>
            <a:endParaRPr lang="en-US" dirty="0" smtClean="0"/>
          </a:p>
          <a:p>
            <a:pPr marL="0" indent="0">
              <a:buNone/>
            </a:pPr>
            <a:r>
              <a:rPr lang="en-US" dirty="0" smtClean="0"/>
              <a:t>“Satan will be loosed or released from his prison”</a:t>
            </a:r>
          </a:p>
          <a:p>
            <a:pPr marL="0" indent="0">
              <a:buNone/>
            </a:pPr>
            <a:r>
              <a:rPr lang="en-US" dirty="0" smtClean="0"/>
              <a:t>It has to be from the Abyss where he was thrown in v. 2 &amp; 3.  </a:t>
            </a:r>
          </a:p>
          <a:p>
            <a:pPr marL="0" indent="0">
              <a:buNone/>
            </a:pPr>
            <a:r>
              <a:rPr lang="en-US" dirty="0"/>
              <a:t>From or out of His prison-I Peter </a:t>
            </a:r>
            <a:r>
              <a:rPr lang="en-US" dirty="0" smtClean="0"/>
              <a:t>3:19</a:t>
            </a:r>
            <a:endParaRPr lang="en-US" dirty="0"/>
          </a:p>
        </p:txBody>
      </p:sp>
    </p:spTree>
    <p:extLst>
      <p:ext uri="{BB962C8B-B14F-4D97-AF65-F5344CB8AC3E}">
        <p14:creationId xmlns:p14="http://schemas.microsoft.com/office/powerpoint/2010/main" val="40709782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He now himself will be released to deceive the nations and march against the church.  </a:t>
            </a:r>
          </a:p>
          <a:p>
            <a:pPr marL="0" indent="0">
              <a:buNone/>
            </a:pPr>
            <a:r>
              <a:rPr lang="en-US" dirty="0" smtClean="0"/>
              <a:t>“And he will go out himself”-middle voice</a:t>
            </a:r>
          </a:p>
          <a:p>
            <a:pPr marL="0" indent="0">
              <a:buNone/>
            </a:pPr>
            <a:r>
              <a:rPr lang="en-US" dirty="0" smtClean="0"/>
              <a:t>“to deceive or lead astray the nations.”</a:t>
            </a:r>
          </a:p>
          <a:p>
            <a:pPr marL="0" indent="0">
              <a:buNone/>
            </a:pPr>
            <a:r>
              <a:rPr lang="en-US" dirty="0" smtClean="0"/>
              <a:t>Remember in 20:3 he was imprisoned to not be able to carry this out.  </a:t>
            </a:r>
          </a:p>
          <a:p>
            <a:pPr marL="0" indent="0">
              <a:buNone/>
            </a:pPr>
            <a:r>
              <a:rPr lang="en-US" dirty="0" smtClean="0"/>
              <a:t>“four corners of the earth”-Same as Rev. 7:1-another way of saying to the ends of the earth or the far corners of the earth, as if the corners of the map.  </a:t>
            </a:r>
            <a:endParaRPr lang="en-US" dirty="0"/>
          </a:p>
        </p:txBody>
      </p:sp>
    </p:spTree>
    <p:extLst>
      <p:ext uri="{BB962C8B-B14F-4D97-AF65-F5344CB8AC3E}">
        <p14:creationId xmlns:p14="http://schemas.microsoft.com/office/powerpoint/2010/main" val="6407737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a:t>Gog &amp; Magog-Background of </a:t>
            </a:r>
            <a:r>
              <a:rPr lang="en-US" dirty="0" smtClean="0"/>
              <a:t>Gog and </a:t>
            </a:r>
            <a:r>
              <a:rPr lang="en-US" dirty="0"/>
              <a:t>Magog-Brighton p. </a:t>
            </a:r>
            <a:r>
              <a:rPr lang="en-US" dirty="0" smtClean="0"/>
              <a:t>572.  Look at handout.</a:t>
            </a:r>
            <a:endParaRPr lang="en-US" dirty="0"/>
          </a:p>
          <a:p>
            <a:pPr marL="0" indent="0">
              <a:buNone/>
            </a:pPr>
            <a:r>
              <a:rPr lang="en-US" dirty="0"/>
              <a:t>Of course, is meant to take one back to Ezekiel 38-39.  Prophetic prototype of the Final Battle, so as it went for Israel, so will it be for the church. </a:t>
            </a:r>
            <a:endParaRPr lang="en-US" dirty="0" smtClean="0"/>
          </a:p>
          <a:p>
            <a:pPr marL="0" indent="0">
              <a:buNone/>
            </a:pPr>
            <a:r>
              <a:rPr lang="en-US" dirty="0" smtClean="0"/>
              <a:t>One important thing to know is that these chapters follow Chapter 37 where it says that the Lord will put his people under one shepherd.  Read Ezek. 37:21-28.</a:t>
            </a:r>
          </a:p>
          <a:p>
            <a:pPr marL="0" indent="0">
              <a:buNone/>
            </a:pPr>
            <a:r>
              <a:rPr lang="en-US" dirty="0" smtClean="0"/>
              <a:t>Satan will be released to make war on this kingdom of the shepherd.  The Lord allows this for his defeat.  </a:t>
            </a:r>
          </a:p>
          <a:p>
            <a:pPr marL="0" indent="0">
              <a:buNone/>
            </a:pPr>
            <a:r>
              <a:rPr lang="en-US" dirty="0" smtClean="0"/>
              <a:t>Read Ezek. 38:1-9, 14-16.  However, this will lead to his defeat.  Read Ezek. 38:17-23.  </a:t>
            </a:r>
            <a:endParaRPr lang="en-US" dirty="0"/>
          </a:p>
        </p:txBody>
      </p:sp>
    </p:spTree>
    <p:extLst>
      <p:ext uri="{BB962C8B-B14F-4D97-AF65-F5344CB8AC3E}">
        <p14:creationId xmlns:p14="http://schemas.microsoft.com/office/powerpoint/2010/main" val="2400322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What images of the Last Day and Christ’s return that we have seen in Revelation match with Ezekiel?</a:t>
            </a:r>
          </a:p>
          <a:p>
            <a:pPr marL="0" indent="0">
              <a:buNone/>
            </a:pPr>
            <a:r>
              <a:rPr lang="en-US" dirty="0" smtClean="0"/>
              <a:t>A great earthquake-Rev. 6:12, 8:5-6</a:t>
            </a:r>
            <a:r>
              <a:rPr lang="en-US" baseline="30000" dirty="0" smtClean="0"/>
              <a:t>th</a:t>
            </a:r>
            <a:r>
              <a:rPr lang="en-US" dirty="0" smtClean="0"/>
              <a:t> &amp; 7</a:t>
            </a:r>
            <a:r>
              <a:rPr lang="en-US" baseline="30000" dirty="0" smtClean="0"/>
              <a:t>th</a:t>
            </a:r>
            <a:r>
              <a:rPr lang="en-US" dirty="0" smtClean="0"/>
              <a:t> seal, 11:13, 19-7</a:t>
            </a:r>
            <a:r>
              <a:rPr lang="en-US" baseline="30000" dirty="0" smtClean="0"/>
              <a:t>th</a:t>
            </a:r>
            <a:r>
              <a:rPr lang="en-US" dirty="0" smtClean="0"/>
              <a:t> trumpet; 16:18-7</a:t>
            </a:r>
            <a:r>
              <a:rPr lang="en-US" baseline="30000" dirty="0" smtClean="0"/>
              <a:t>th</a:t>
            </a:r>
            <a:r>
              <a:rPr lang="en-US" dirty="0" smtClean="0"/>
              <a:t> Bowl of wrath.</a:t>
            </a:r>
          </a:p>
          <a:p>
            <a:pPr marL="0" indent="0">
              <a:buNone/>
            </a:pPr>
            <a:r>
              <a:rPr lang="en-US" dirty="0" smtClean="0"/>
              <a:t>Mountains thrown down-Rev. 6:14ff-6</a:t>
            </a:r>
            <a:r>
              <a:rPr lang="en-US" baseline="30000" dirty="0" smtClean="0"/>
              <a:t>th</a:t>
            </a:r>
            <a:r>
              <a:rPr lang="en-US" dirty="0" smtClean="0"/>
              <a:t> seal, 16:19-20.  </a:t>
            </a:r>
          </a:p>
          <a:p>
            <a:pPr marL="0" indent="0">
              <a:buNone/>
            </a:pPr>
            <a:r>
              <a:rPr lang="en-US" dirty="0" smtClean="0"/>
              <a:t>Hailstones-8:7, 11:19-7</a:t>
            </a:r>
            <a:r>
              <a:rPr lang="en-US" baseline="30000" dirty="0" smtClean="0"/>
              <a:t>th</a:t>
            </a:r>
            <a:r>
              <a:rPr lang="en-US" dirty="0" smtClean="0"/>
              <a:t> trumpet, 16:21-7</a:t>
            </a:r>
            <a:r>
              <a:rPr lang="en-US" baseline="30000" dirty="0" smtClean="0"/>
              <a:t>th</a:t>
            </a:r>
            <a:r>
              <a:rPr lang="en-US" dirty="0" smtClean="0"/>
              <a:t> bowl of wrath.  Also Isaiah 28:2, 30:30</a:t>
            </a:r>
          </a:p>
          <a:p>
            <a:pPr marL="0" indent="0">
              <a:buNone/>
            </a:pPr>
            <a:r>
              <a:rPr lang="en-US" dirty="0" smtClean="0"/>
              <a:t>Fire and sulfur-8:5-7</a:t>
            </a:r>
            <a:r>
              <a:rPr lang="en-US" baseline="30000" dirty="0" smtClean="0"/>
              <a:t>th</a:t>
            </a:r>
            <a:r>
              <a:rPr lang="en-US" dirty="0" smtClean="0"/>
              <a:t> seal, 14:9-11, 20:9.  Also Ezek. 39:6, Isaiah 34:8-10, 66:15-16, Daniel 7:11-12, Joel 2:10-11, Nahum-1:2-6, Zephaniah 3:8, Zechariah 9:1-4, Malachi 4:1</a:t>
            </a:r>
          </a:p>
        </p:txBody>
      </p:sp>
    </p:spTree>
    <p:extLst>
      <p:ext uri="{BB962C8B-B14F-4D97-AF65-F5344CB8AC3E}">
        <p14:creationId xmlns:p14="http://schemas.microsoft.com/office/powerpoint/2010/main" val="15767195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v. 8-It will be a countless horde.  This matches Ezekiel 38:4, which describes the army of Gog, as a “great host”. Also in Ezekiel 38:9, it says, “You will advance, coming on like a storm.  You will be like a cloud covering the land, you and all your hordes, and many peoples with you.”</a:t>
            </a:r>
          </a:p>
          <a:p>
            <a:pPr marL="0" indent="0">
              <a:buNone/>
            </a:pPr>
            <a:r>
              <a:rPr lang="en-US" dirty="0" smtClean="0"/>
              <a:t>Or 38:15 describing it as a “mighty army”.</a:t>
            </a:r>
          </a:p>
          <a:p>
            <a:pPr marL="0" indent="0">
              <a:buNone/>
            </a:pPr>
            <a:r>
              <a:rPr lang="en-US" dirty="0" smtClean="0"/>
              <a:t>v. 9- “March up over the broad plain or breadth or width of the earth.”  Also similar to Ezekiel 38:5-6, 15-16.</a:t>
            </a:r>
            <a:endParaRPr lang="en-US" dirty="0"/>
          </a:p>
        </p:txBody>
      </p:sp>
    </p:spTree>
    <p:extLst>
      <p:ext uri="{BB962C8B-B14F-4D97-AF65-F5344CB8AC3E}">
        <p14:creationId xmlns:p14="http://schemas.microsoft.com/office/powerpoint/2010/main" val="1084965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v. 9- “And surrounded the camp (like a fortified camp or fortress) of the saints and the city the one beloved.”</a:t>
            </a:r>
          </a:p>
          <a:p>
            <a:r>
              <a:rPr lang="en-US" sz="4400" b="1" dirty="0" err="1">
                <a:latin typeface="Bwgrkl"/>
              </a:rPr>
              <a:t>parembolh</a:t>
            </a:r>
            <a:r>
              <a:rPr lang="en-US" sz="4400" b="1" dirty="0">
                <a:latin typeface="Bwgrkl"/>
              </a:rPr>
              <a:t>,</a:t>
            </a:r>
            <a:r>
              <a:rPr lang="en-US" dirty="0">
                <a:latin typeface="Arial"/>
              </a:rPr>
              <a:t>, </a:t>
            </a:r>
            <a:r>
              <a:rPr lang="en-US" sz="4400" b="1" dirty="0">
                <a:latin typeface="Bwgrkl"/>
              </a:rPr>
              <a:t>h/j</a:t>
            </a:r>
            <a:r>
              <a:rPr lang="en-US" dirty="0">
                <a:latin typeface="Arial"/>
              </a:rPr>
              <a:t>, </a:t>
            </a:r>
            <a:r>
              <a:rPr lang="en-US" sz="4400" b="1" dirty="0">
                <a:latin typeface="Bwgrkl"/>
              </a:rPr>
              <a:t>h`</a:t>
            </a:r>
            <a:r>
              <a:rPr lang="en-US" dirty="0">
                <a:latin typeface="Arial"/>
              </a:rPr>
              <a:t>—</a:t>
            </a:r>
            <a:r>
              <a:rPr lang="en-US" b="1" dirty="0">
                <a:latin typeface="Arial"/>
              </a:rPr>
              <a:t>1. </a:t>
            </a:r>
            <a:r>
              <a:rPr lang="en-US" i="1" dirty="0">
                <a:latin typeface="Arial"/>
              </a:rPr>
              <a:t>a </a:t>
            </a:r>
            <a:r>
              <a:rPr lang="en-US" dirty="0">
                <a:latin typeface="Arial"/>
              </a:rPr>
              <a:t>(fortified) </a:t>
            </a:r>
            <a:r>
              <a:rPr lang="en-US" i="1" dirty="0">
                <a:latin typeface="Arial"/>
              </a:rPr>
              <a:t>camp </a:t>
            </a:r>
            <a:r>
              <a:rPr lang="en-US" u="sng" dirty="0" err="1">
                <a:solidFill>
                  <a:srgbClr val="01AA01"/>
                </a:solidFill>
                <a:latin typeface="Arial"/>
                <a:hlinkClick r:id="rId2"/>
              </a:rPr>
              <a:t>Hb</a:t>
            </a:r>
            <a:r>
              <a:rPr lang="en-US" u="sng" dirty="0">
                <a:solidFill>
                  <a:srgbClr val="01AA01"/>
                </a:solidFill>
                <a:latin typeface="Arial"/>
                <a:hlinkClick r:id="rId2"/>
              </a:rPr>
              <a:t> 13:11</a:t>
            </a:r>
            <a:r>
              <a:rPr lang="en-US" dirty="0">
                <a:solidFill>
                  <a:srgbClr val="000000"/>
                </a:solidFill>
                <a:latin typeface="Arial"/>
                <a:hlinkClick r:id="rId2"/>
              </a:rPr>
              <a:t>, </a:t>
            </a:r>
            <a:r>
              <a:rPr lang="en-US" u="sng" dirty="0">
                <a:solidFill>
                  <a:srgbClr val="01AA01"/>
                </a:solidFill>
                <a:latin typeface="Arial"/>
                <a:hlinkClick r:id="rId3"/>
              </a:rPr>
              <a:t>12</a:t>
            </a:r>
            <a:r>
              <a:rPr lang="en-US" dirty="0">
                <a:solidFill>
                  <a:srgbClr val="000000"/>
                </a:solidFill>
                <a:latin typeface="Arial"/>
                <a:hlinkClick r:id="rId3"/>
              </a:rPr>
              <a:t> </a:t>
            </a:r>
            <a:r>
              <a:rPr lang="en-US" dirty="0" err="1">
                <a:solidFill>
                  <a:srgbClr val="000000"/>
                </a:solidFill>
                <a:latin typeface="Arial"/>
                <a:hlinkClick r:id="rId3"/>
              </a:rPr>
              <a:t>v.l</a:t>
            </a:r>
            <a:r>
              <a:rPr lang="en-US" dirty="0">
                <a:solidFill>
                  <a:srgbClr val="000000"/>
                </a:solidFill>
                <a:latin typeface="Arial"/>
                <a:hlinkClick r:id="rId3"/>
              </a:rPr>
              <a:t>., </a:t>
            </a:r>
            <a:r>
              <a:rPr lang="en-US" u="sng" dirty="0">
                <a:solidFill>
                  <a:srgbClr val="01AA01"/>
                </a:solidFill>
                <a:latin typeface="Arial"/>
                <a:hlinkClick r:id="rId4"/>
              </a:rPr>
              <a:t>13</a:t>
            </a:r>
            <a:r>
              <a:rPr lang="en-US" dirty="0">
                <a:solidFill>
                  <a:srgbClr val="000000"/>
                </a:solidFill>
                <a:latin typeface="Arial"/>
                <a:hlinkClick r:id="rId4"/>
              </a:rPr>
              <a:t>; </a:t>
            </a:r>
            <a:r>
              <a:rPr lang="en-US" u="sng" dirty="0" err="1">
                <a:solidFill>
                  <a:srgbClr val="01AA01"/>
                </a:solidFill>
                <a:latin typeface="Arial"/>
                <a:hlinkClick r:id="rId5"/>
              </a:rPr>
              <a:t>Rv</a:t>
            </a:r>
            <a:r>
              <a:rPr lang="en-US" u="sng" dirty="0">
                <a:solidFill>
                  <a:srgbClr val="01AA01"/>
                </a:solidFill>
                <a:latin typeface="Arial"/>
                <a:hlinkClick r:id="rId5"/>
              </a:rPr>
              <a:t> 20:9</a:t>
            </a:r>
            <a:r>
              <a:rPr lang="en-US" dirty="0">
                <a:solidFill>
                  <a:srgbClr val="01AA01"/>
                </a:solidFill>
                <a:latin typeface="Arial"/>
                <a:hlinkClick r:id="rId5"/>
              </a:rPr>
              <a:t>.—</a:t>
            </a:r>
            <a:r>
              <a:rPr lang="en-US" b="1" dirty="0">
                <a:solidFill>
                  <a:srgbClr val="01AA01"/>
                </a:solidFill>
                <a:latin typeface="Arial"/>
                <a:hlinkClick r:id="rId5"/>
              </a:rPr>
              <a:t>2. </a:t>
            </a:r>
            <a:r>
              <a:rPr lang="en-US" i="1" dirty="0">
                <a:solidFill>
                  <a:srgbClr val="01AA01"/>
                </a:solidFill>
                <a:latin typeface="Arial"/>
                <a:hlinkClick r:id="rId5"/>
              </a:rPr>
              <a:t>barracks, headquarters </a:t>
            </a:r>
            <a:r>
              <a:rPr lang="en-US" u="sng" dirty="0">
                <a:solidFill>
                  <a:srgbClr val="01AA01"/>
                </a:solidFill>
                <a:latin typeface="Arial"/>
                <a:hlinkClick r:id="rId6"/>
              </a:rPr>
              <a:t>Ac 21:34</a:t>
            </a:r>
            <a:r>
              <a:rPr lang="en-US" dirty="0">
                <a:solidFill>
                  <a:srgbClr val="000000"/>
                </a:solidFill>
                <a:latin typeface="Arial"/>
                <a:hlinkClick r:id="rId6"/>
              </a:rPr>
              <a:t>, </a:t>
            </a:r>
            <a:r>
              <a:rPr lang="en-US" u="sng" dirty="0">
                <a:solidFill>
                  <a:srgbClr val="01AA01"/>
                </a:solidFill>
                <a:latin typeface="Arial"/>
                <a:hlinkClick r:id="rId7"/>
              </a:rPr>
              <a:t>37</a:t>
            </a:r>
            <a:r>
              <a:rPr lang="en-US" dirty="0">
                <a:solidFill>
                  <a:srgbClr val="000000"/>
                </a:solidFill>
                <a:latin typeface="Arial"/>
                <a:hlinkClick r:id="rId7"/>
              </a:rPr>
              <a:t>; </a:t>
            </a:r>
            <a:r>
              <a:rPr lang="en-US" u="sng" dirty="0">
                <a:solidFill>
                  <a:srgbClr val="01AA01"/>
                </a:solidFill>
                <a:latin typeface="Arial"/>
                <a:hlinkClick r:id="rId8"/>
              </a:rPr>
              <a:t>22:24</a:t>
            </a:r>
            <a:r>
              <a:rPr lang="en-US" dirty="0">
                <a:solidFill>
                  <a:srgbClr val="000000"/>
                </a:solidFill>
                <a:latin typeface="Arial"/>
                <a:hlinkClick r:id="rId8"/>
              </a:rPr>
              <a:t>; </a:t>
            </a:r>
            <a:r>
              <a:rPr lang="en-US" u="sng" dirty="0">
                <a:solidFill>
                  <a:srgbClr val="01AA01"/>
                </a:solidFill>
                <a:latin typeface="Arial"/>
                <a:hlinkClick r:id="rId9"/>
              </a:rPr>
              <a:t>23:10</a:t>
            </a:r>
            <a:r>
              <a:rPr lang="en-US" dirty="0">
                <a:solidFill>
                  <a:srgbClr val="000000"/>
                </a:solidFill>
                <a:latin typeface="Arial"/>
                <a:hlinkClick r:id="rId9"/>
              </a:rPr>
              <a:t>, </a:t>
            </a:r>
            <a:r>
              <a:rPr lang="en-US" u="sng" dirty="0">
                <a:solidFill>
                  <a:srgbClr val="01AA01"/>
                </a:solidFill>
                <a:latin typeface="Arial"/>
                <a:hlinkClick r:id="rId10"/>
              </a:rPr>
              <a:t>16</a:t>
            </a:r>
            <a:r>
              <a:rPr lang="en-US" dirty="0">
                <a:solidFill>
                  <a:srgbClr val="000000"/>
                </a:solidFill>
                <a:latin typeface="Arial"/>
                <a:hlinkClick r:id="rId10"/>
              </a:rPr>
              <a:t>, </a:t>
            </a:r>
            <a:r>
              <a:rPr lang="en-US" u="sng" dirty="0">
                <a:solidFill>
                  <a:srgbClr val="01AA01"/>
                </a:solidFill>
                <a:latin typeface="Arial"/>
                <a:hlinkClick r:id="rId11"/>
              </a:rPr>
              <a:t>32</a:t>
            </a:r>
            <a:r>
              <a:rPr lang="en-US" dirty="0">
                <a:solidFill>
                  <a:srgbClr val="000000"/>
                </a:solidFill>
                <a:latin typeface="Arial"/>
                <a:hlinkClick r:id="rId11"/>
              </a:rPr>
              <a:t>; </a:t>
            </a:r>
            <a:r>
              <a:rPr lang="en-US" u="sng" dirty="0">
                <a:solidFill>
                  <a:srgbClr val="01AA01"/>
                </a:solidFill>
                <a:latin typeface="Arial"/>
                <a:hlinkClick r:id="rId12"/>
              </a:rPr>
              <a:t>28:16</a:t>
            </a:r>
            <a:r>
              <a:rPr lang="en-US" dirty="0">
                <a:solidFill>
                  <a:srgbClr val="000000"/>
                </a:solidFill>
                <a:latin typeface="Arial"/>
                <a:hlinkClick r:id="rId12"/>
              </a:rPr>
              <a:t> </a:t>
            </a:r>
            <a:r>
              <a:rPr lang="en-US" dirty="0" err="1">
                <a:solidFill>
                  <a:srgbClr val="000000"/>
                </a:solidFill>
                <a:latin typeface="Arial"/>
                <a:hlinkClick r:id="rId12"/>
              </a:rPr>
              <a:t>v.l</a:t>
            </a:r>
            <a:r>
              <a:rPr lang="en-US" dirty="0">
                <a:solidFill>
                  <a:srgbClr val="000000"/>
                </a:solidFill>
                <a:latin typeface="Arial"/>
                <a:hlinkClick r:id="rId12"/>
              </a:rPr>
              <a:t>.—</a:t>
            </a:r>
            <a:r>
              <a:rPr lang="en-US" b="1" dirty="0">
                <a:solidFill>
                  <a:srgbClr val="000000"/>
                </a:solidFill>
                <a:latin typeface="Arial"/>
                <a:hlinkClick r:id="rId12"/>
              </a:rPr>
              <a:t>3. </a:t>
            </a:r>
            <a:r>
              <a:rPr lang="en-US" i="1" dirty="0">
                <a:solidFill>
                  <a:srgbClr val="000000"/>
                </a:solidFill>
                <a:latin typeface="Arial"/>
                <a:hlinkClick r:id="rId12"/>
              </a:rPr>
              <a:t>army, battle line </a:t>
            </a:r>
            <a:r>
              <a:rPr lang="en-US" u="sng" dirty="0" err="1">
                <a:solidFill>
                  <a:srgbClr val="01AA01"/>
                </a:solidFill>
                <a:latin typeface="Arial"/>
                <a:hlinkClick r:id="rId13"/>
              </a:rPr>
              <a:t>Hb</a:t>
            </a:r>
            <a:r>
              <a:rPr lang="en-US" u="sng" dirty="0">
                <a:solidFill>
                  <a:srgbClr val="01AA01"/>
                </a:solidFill>
                <a:latin typeface="Arial"/>
                <a:hlinkClick r:id="rId13"/>
              </a:rPr>
              <a:t> 11:34</a:t>
            </a:r>
            <a:r>
              <a:rPr lang="en-US" dirty="0">
                <a:solidFill>
                  <a:srgbClr val="000000"/>
                </a:solidFill>
                <a:latin typeface="Arial"/>
                <a:hlinkClick r:id="rId13"/>
              </a:rPr>
              <a:t>.* [</a:t>
            </a:r>
            <a:r>
              <a:rPr lang="en-US" dirty="0" err="1">
                <a:solidFill>
                  <a:srgbClr val="000000"/>
                </a:solidFill>
                <a:latin typeface="Arial"/>
                <a:hlinkClick r:id="rId13"/>
              </a:rPr>
              <a:t>pg</a:t>
            </a:r>
            <a:r>
              <a:rPr lang="en-US" dirty="0">
                <a:solidFill>
                  <a:srgbClr val="000000"/>
                </a:solidFill>
                <a:latin typeface="Arial"/>
                <a:hlinkClick r:id="rId13"/>
              </a:rPr>
              <a:t> 151] </a:t>
            </a:r>
          </a:p>
          <a:p>
            <a:pPr marL="0" indent="0">
              <a:buNone/>
            </a:pPr>
            <a:endParaRPr lang="en-US" dirty="0"/>
          </a:p>
        </p:txBody>
      </p:sp>
    </p:spTree>
    <p:extLst>
      <p:ext uri="{BB962C8B-B14F-4D97-AF65-F5344CB8AC3E}">
        <p14:creationId xmlns:p14="http://schemas.microsoft.com/office/powerpoint/2010/main" val="19060237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sz="3600" dirty="0" smtClean="0"/>
              <a:t>Who are the saints or holy ones in the NT?</a:t>
            </a:r>
          </a:p>
          <a:p>
            <a:pPr marL="0" indent="0">
              <a:buNone/>
            </a:pPr>
            <a:r>
              <a:rPr lang="en-US" sz="3600" dirty="0" smtClean="0"/>
              <a:t>Saints used in John for the church on earth, lifting up their prayers to the Lord-5:8, 8:3-4, Also those being attacked by Satan through the beasts and false prophet on earth-11:18, 13:7, 10, </a:t>
            </a:r>
            <a:r>
              <a:rPr lang="en-US" sz="3600" u="sng" dirty="0" smtClean="0"/>
              <a:t>14:12</a:t>
            </a:r>
            <a:r>
              <a:rPr lang="en-US" sz="3600" dirty="0" smtClean="0"/>
              <a:t>, 16:6, 17:6, 18:20, 18:24, 19:8.</a:t>
            </a:r>
          </a:p>
          <a:p>
            <a:pPr marL="0" indent="0">
              <a:buNone/>
            </a:pPr>
            <a:r>
              <a:rPr lang="en-US" sz="3600" dirty="0" smtClean="0"/>
              <a:t>Used by Paul to refer to the church in practically every one of his letters.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448527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sz="4000" dirty="0" smtClean="0"/>
              <a:t>The beloved city- Is this literally referring to Jerusalem or something else?</a:t>
            </a:r>
          </a:p>
          <a:p>
            <a:pPr marL="0" indent="0">
              <a:buNone/>
            </a:pPr>
            <a:r>
              <a:rPr lang="en-US" sz="4000" dirty="0" smtClean="0"/>
              <a:t>Brighton understands this phrase as not introducing a second entity different from “the encampment of the saints”, but rather to identify the “encampment” as also “the beloved city.”  </a:t>
            </a:r>
          </a:p>
          <a:p>
            <a:pPr marL="0" indent="0">
              <a:buNone/>
            </a:pPr>
            <a:r>
              <a:rPr lang="en-US" sz="4000" dirty="0" smtClean="0"/>
              <a:t>Read Brighton bottom of pg. 574.  </a:t>
            </a:r>
          </a:p>
          <a:p>
            <a:pPr marL="0" indent="0">
              <a:buNone/>
            </a:pPr>
            <a:endParaRPr lang="en-US" dirty="0"/>
          </a:p>
        </p:txBody>
      </p:sp>
    </p:spTree>
    <p:extLst>
      <p:ext uri="{BB962C8B-B14F-4D97-AF65-F5344CB8AC3E}">
        <p14:creationId xmlns:p14="http://schemas.microsoft.com/office/powerpoint/2010/main" val="1266224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pPr marL="0" indent="0">
              <a:buNone/>
            </a:pPr>
            <a:r>
              <a:rPr lang="en-US" sz="5100" dirty="0" smtClean="0"/>
              <a:t>Rejoice and exult or be overjoyed-Matt. 5:21</a:t>
            </a:r>
          </a:p>
          <a:p>
            <a:pPr marL="0" indent="0">
              <a:buNone/>
            </a:pPr>
            <a:endParaRPr lang="en-US" dirty="0"/>
          </a:p>
          <a:p>
            <a:pPr marL="0" indent="0">
              <a:buNone/>
            </a:pPr>
            <a:r>
              <a:rPr lang="en-US" sz="4500" dirty="0"/>
              <a:t>The Marriage of the Lamb-read text note in Lutheran </a:t>
            </a:r>
            <a:r>
              <a:rPr lang="en-US" sz="4500" dirty="0" smtClean="0"/>
              <a:t>Study. Brighton- “The concept of the divine marriage ‘is deeply rooted’ in the OT.  The OT usually pictures Israel as Yahweh’s wife and implies that the original marriage already took place at the exodus.  The entire book of Hosea dramatizes Yahweh’s faithfulness to his people as a faithful husband despite their spiritual adultery.”-p. 494.  </a:t>
            </a:r>
          </a:p>
        </p:txBody>
      </p:sp>
    </p:spTree>
    <p:extLst>
      <p:ext uri="{BB962C8B-B14F-4D97-AF65-F5344CB8AC3E}">
        <p14:creationId xmlns:p14="http://schemas.microsoft.com/office/powerpoint/2010/main" val="19402282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It is because Brighton sees John’ references to the holy city in Revelation as referring to the church, and not necessarily to the city of Jerusalem. </a:t>
            </a:r>
          </a:p>
          <a:p>
            <a:pPr marL="0" indent="0">
              <a:buNone/>
            </a:pPr>
            <a:r>
              <a:rPr lang="en-US" dirty="0" smtClean="0"/>
              <a:t>Such as in 11:2.  It is because in Rev. 21:2, 10, the holy city is the New Jerusalem, which is described as a bride beautifully dressed for her husband.  Typically used in reference to the church.  The church is being trampled on for the 42 months.  </a:t>
            </a:r>
          </a:p>
          <a:p>
            <a:pPr marL="0" indent="0">
              <a:buNone/>
            </a:pPr>
            <a:r>
              <a:rPr lang="en-US" dirty="0" smtClean="0"/>
              <a:t>Read Brighton p. 287.  </a:t>
            </a:r>
          </a:p>
        </p:txBody>
      </p:sp>
    </p:spTree>
    <p:extLst>
      <p:ext uri="{BB962C8B-B14F-4D97-AF65-F5344CB8AC3E}">
        <p14:creationId xmlns:p14="http://schemas.microsoft.com/office/powerpoint/2010/main" val="17766952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Whether the beloved city is the church or where the church happens to be upon the time of Christ’s return, such as maybe Jerusalem itself, the point is when things are looking bleak for the church, Christ will send fire to rescue it.  </a:t>
            </a:r>
          </a:p>
          <a:p>
            <a:pPr marL="0" indent="0">
              <a:buNone/>
            </a:pPr>
            <a:r>
              <a:rPr lang="en-US" dirty="0"/>
              <a:t>Fire and sulfur-8:5-7th seal, 14:9-11, 20:9.  Also Ezek. 39:6, Isaiah </a:t>
            </a:r>
            <a:r>
              <a:rPr lang="en-US" dirty="0" smtClean="0"/>
              <a:t>30:30-33, 34:8-10</a:t>
            </a:r>
            <a:r>
              <a:rPr lang="en-US" dirty="0"/>
              <a:t>, 66:15-16, Daniel 7:11-12, Joel 2:10-11, Nahum-1:2-6, Zephaniah 3:8, Zechariah 9:1-4, Malachi 4:1</a:t>
            </a:r>
          </a:p>
          <a:p>
            <a:pPr marL="0" indent="0">
              <a:buNone/>
            </a:pPr>
            <a:r>
              <a:rPr lang="en-US" dirty="0" smtClean="0"/>
              <a:t>Also Sodom &amp; Gomorrah-Genesis 19</a:t>
            </a:r>
          </a:p>
          <a:p>
            <a:pPr marL="0" indent="0">
              <a:buNone/>
            </a:pPr>
            <a:r>
              <a:rPr lang="en-US" dirty="0" smtClean="0"/>
              <a:t>2 Kings 1:10, 12, 14-God rescues Elijah</a:t>
            </a:r>
          </a:p>
          <a:p>
            <a:pPr marL="0" indent="0">
              <a:buNone/>
            </a:pPr>
            <a:r>
              <a:rPr lang="en-US" dirty="0" smtClean="0"/>
              <a:t>Also Numbers 11:1, 16:35-God sending fire as punishment.  Psalm 11:6, </a:t>
            </a:r>
          </a:p>
          <a:p>
            <a:pPr marL="0" indent="0">
              <a:buNone/>
            </a:pPr>
            <a:endParaRPr lang="en-US" dirty="0"/>
          </a:p>
        </p:txBody>
      </p:sp>
    </p:spTree>
    <p:extLst>
      <p:ext uri="{BB962C8B-B14F-4D97-AF65-F5344CB8AC3E}">
        <p14:creationId xmlns:p14="http://schemas.microsoft.com/office/powerpoint/2010/main" val="28433748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a:t>NT </a:t>
            </a:r>
            <a:r>
              <a:rPr lang="en-US" dirty="0" smtClean="0"/>
              <a:t>fire-associated with Jesus’ return and Final Judgment-Matt</a:t>
            </a:r>
            <a:r>
              <a:rPr lang="en-US" dirty="0"/>
              <a:t>. </a:t>
            </a:r>
            <a:r>
              <a:rPr lang="en-US" dirty="0" smtClean="0"/>
              <a:t>13:41-42, 49-50, 25:41</a:t>
            </a:r>
            <a:r>
              <a:rPr lang="en-US" dirty="0"/>
              <a:t>, Mark 9:43, 48, Luke 16:24, </a:t>
            </a:r>
            <a:r>
              <a:rPr lang="en-US" dirty="0" smtClean="0"/>
              <a:t>17:29-30, </a:t>
            </a:r>
            <a:r>
              <a:rPr lang="en-US" dirty="0"/>
              <a:t>2 Peter 3:7, </a:t>
            </a:r>
            <a:endParaRPr lang="en-US" dirty="0" smtClean="0"/>
          </a:p>
          <a:p>
            <a:pPr marL="0" indent="0">
              <a:buNone/>
            </a:pPr>
            <a:r>
              <a:rPr lang="en-US" dirty="0" smtClean="0"/>
              <a:t>2 </a:t>
            </a:r>
            <a:r>
              <a:rPr lang="en-US" dirty="0"/>
              <a:t>Thessalonians </a:t>
            </a:r>
            <a:r>
              <a:rPr lang="en-US" dirty="0" smtClean="0"/>
              <a:t>1:7-10, Hebrews 10:26-27.</a:t>
            </a:r>
          </a:p>
          <a:p>
            <a:pPr marL="0" indent="0">
              <a:buNone/>
            </a:pPr>
            <a:r>
              <a:rPr lang="en-US" dirty="0" smtClean="0"/>
              <a:t>v. 10-thrown into-Matt. 3:10, 5:29-30, 7:19, 18:8-9, John 15:6-all consistent images of being thrown into the fire of hell.  </a:t>
            </a:r>
          </a:p>
          <a:p>
            <a:pPr marL="0" indent="0">
              <a:buNone/>
            </a:pPr>
            <a:r>
              <a:rPr lang="en-US" dirty="0" smtClean="0"/>
              <a:t>The beast and the false prophet were captured and through into the lake of fire in Rev. 19:20. </a:t>
            </a:r>
          </a:p>
          <a:p>
            <a:pPr marL="0" indent="0">
              <a:buNone/>
            </a:pPr>
            <a:r>
              <a:rPr lang="en-US" dirty="0" smtClean="0"/>
              <a:t>They were the ones Satan had used to try to deceive while he was bound.  Now He himself is thrown into the same place.  Connects with Matthew 25:41.</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548236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019800"/>
          </a:xfrm>
        </p:spPr>
        <p:txBody>
          <a:bodyPr>
            <a:normAutofit/>
          </a:bodyPr>
          <a:lstStyle/>
          <a:p>
            <a:pPr marL="0" indent="0">
              <a:buNone/>
            </a:pPr>
            <a:r>
              <a:rPr lang="en-US" sz="3600" dirty="0" smtClean="0"/>
              <a:t>“They will be tormented day and night forever and ever”</a:t>
            </a:r>
          </a:p>
          <a:p>
            <a:pPr marL="0" indent="0">
              <a:buNone/>
            </a:pPr>
            <a:r>
              <a:rPr lang="en-US" sz="3600" dirty="0" smtClean="0"/>
              <a:t>Interestingly, it is the same word used by the demons in Matt. 8:29.  </a:t>
            </a:r>
          </a:p>
          <a:p>
            <a:pPr marL="0" indent="0">
              <a:buNone/>
            </a:pPr>
            <a:r>
              <a:rPr lang="en-US" sz="3600" dirty="0" smtClean="0"/>
              <a:t>Those who bore the mark of Satan also will be tormented there-Rev. 14:10.  </a:t>
            </a:r>
          </a:p>
          <a:p>
            <a:pPr marL="0" indent="0">
              <a:buNone/>
            </a:pPr>
            <a:r>
              <a:rPr lang="en-US" sz="3600" dirty="0" smtClean="0"/>
              <a:t>Word used to describe the disciples being tormented by the waves on the sea-Matt. 14:24 </a:t>
            </a:r>
            <a:endParaRPr lang="en-US" sz="3600" dirty="0"/>
          </a:p>
        </p:txBody>
      </p:sp>
    </p:spTree>
    <p:extLst>
      <p:ext uri="{BB962C8B-B14F-4D97-AF65-F5344CB8AC3E}">
        <p14:creationId xmlns:p14="http://schemas.microsoft.com/office/powerpoint/2010/main" val="38808407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v. 11- “then I saw”-a new part of the vision. </a:t>
            </a:r>
          </a:p>
          <a:p>
            <a:pPr marL="0" indent="0">
              <a:buNone/>
            </a:pPr>
            <a:r>
              <a:rPr lang="en-US" dirty="0" smtClean="0"/>
              <a:t>“great white thrown and one who was seated on it.”</a:t>
            </a:r>
          </a:p>
          <a:p>
            <a:pPr marL="0" indent="0">
              <a:buNone/>
            </a:pPr>
            <a:r>
              <a:rPr lang="en-US" dirty="0"/>
              <a:t>Throne-Matthew 25:31, </a:t>
            </a:r>
          </a:p>
          <a:p>
            <a:pPr marL="0" indent="0">
              <a:buNone/>
            </a:pPr>
            <a:r>
              <a:rPr lang="en-US" dirty="0"/>
              <a:t>Great white-like Jesus clothes-Rev. 19:14, 1:14, Matthew 28:3. Like Jesus’ face at the Transfiguration-Mark 9.  Angels at the tomb on Jesus’ resurrection. </a:t>
            </a:r>
            <a:endParaRPr lang="en-US" dirty="0" smtClean="0"/>
          </a:p>
          <a:p>
            <a:pPr marL="0" indent="0">
              <a:buNone/>
            </a:pPr>
            <a:r>
              <a:rPr lang="en-US" dirty="0" smtClean="0"/>
              <a:t>It is different than the way the Father’s throne is described in Daniel 7:9.</a:t>
            </a:r>
          </a:p>
          <a:p>
            <a:pPr marL="0" indent="0">
              <a:buNone/>
            </a:pPr>
            <a:r>
              <a:rPr lang="en-US" dirty="0" smtClean="0"/>
              <a:t>We believe this is probably Jesus’ throne now-Read Luther-text note in Study Bible.  </a:t>
            </a:r>
            <a:endParaRPr lang="en-US" dirty="0"/>
          </a:p>
        </p:txBody>
      </p:sp>
    </p:spTree>
    <p:extLst>
      <p:ext uri="{BB962C8B-B14F-4D97-AF65-F5344CB8AC3E}">
        <p14:creationId xmlns:p14="http://schemas.microsoft.com/office/powerpoint/2010/main" val="31115659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sz="4000" dirty="0" smtClean="0"/>
              <a:t>Look at 2 Corinthians 5:10, Romans 2:16, 14:10.  Acts 17:31, Rev. 3:21</a:t>
            </a:r>
          </a:p>
          <a:p>
            <a:pPr marL="0" indent="0">
              <a:buNone/>
            </a:pPr>
            <a:r>
              <a:rPr lang="en-US" sz="4000" dirty="0" smtClean="0"/>
              <a:t>Also Acts 10:42, I Peter 4:5.</a:t>
            </a:r>
          </a:p>
          <a:p>
            <a:pPr marL="0" indent="0">
              <a:buNone/>
            </a:pPr>
            <a:r>
              <a:rPr lang="en-US" sz="4000" dirty="0" smtClean="0"/>
              <a:t>Goes back to John 5:22, 27-29</a:t>
            </a:r>
          </a:p>
          <a:p>
            <a:pPr marL="0" indent="0">
              <a:buNone/>
            </a:pPr>
            <a:r>
              <a:rPr lang="en-US" sz="4000" dirty="0" smtClean="0"/>
              <a:t>“earth and </a:t>
            </a:r>
            <a:r>
              <a:rPr lang="en-US" sz="4000" dirty="0"/>
              <a:t>heaven flee</a:t>
            </a:r>
            <a:r>
              <a:rPr lang="en-US" sz="4000" dirty="0" smtClean="0"/>
              <a:t>”-And </a:t>
            </a:r>
            <a:r>
              <a:rPr lang="en-US" sz="4000" dirty="0"/>
              <a:t>there was no place for them-2 Peter 3:7-10, Isaiah-51:6, 34:3-4, 65:17, Zephaniah 3:8, Matt. 24:29, 35, </a:t>
            </a:r>
            <a:r>
              <a:rPr lang="en-US" sz="4000" dirty="0" smtClean="0"/>
              <a:t>Hebrews 12:26-29, Rev</a:t>
            </a:r>
            <a:r>
              <a:rPr lang="en-US" sz="4000" dirty="0"/>
              <a:t>. </a:t>
            </a:r>
            <a:r>
              <a:rPr lang="en-US" sz="4000" dirty="0" smtClean="0"/>
              <a:t>6:12-15Brighton </a:t>
            </a:r>
            <a:r>
              <a:rPr lang="en-US" sz="4000" dirty="0"/>
              <a:t>p. </a:t>
            </a:r>
            <a:r>
              <a:rPr lang="en-US" sz="4000" dirty="0" smtClean="0"/>
              <a:t>582</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57498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a:t>v.12-Great and small-Rev. 13:16, 6:12, all inclusive. </a:t>
            </a:r>
            <a:endParaRPr lang="en-US" dirty="0" smtClean="0"/>
          </a:p>
          <a:p>
            <a:pPr marL="0" indent="0">
              <a:buNone/>
            </a:pPr>
            <a:r>
              <a:rPr lang="en-US" dirty="0" smtClean="0"/>
              <a:t>All the dead are now resurrected before the throne of Christ.  </a:t>
            </a:r>
            <a:endParaRPr lang="en-US" dirty="0"/>
          </a:p>
          <a:p>
            <a:pPr marL="0" indent="0">
              <a:buNone/>
            </a:pPr>
            <a:r>
              <a:rPr lang="en-US" dirty="0" err="1"/>
              <a:t>Biblia</a:t>
            </a:r>
            <a:r>
              <a:rPr lang="en-US" dirty="0"/>
              <a:t>-Greek word for book.  </a:t>
            </a:r>
          </a:p>
          <a:p>
            <a:pPr marL="0" indent="0">
              <a:buNone/>
            </a:pPr>
            <a:r>
              <a:rPr lang="en-US" dirty="0"/>
              <a:t>Book of life separate from these other books.   The book, the one which is the life.   Read Brighton p. 584ff</a:t>
            </a:r>
          </a:p>
          <a:p>
            <a:pPr marL="0" indent="0">
              <a:buNone/>
            </a:pPr>
            <a:r>
              <a:rPr lang="en-US" dirty="0" smtClean="0"/>
              <a:t>Reference to this in the OT-Exodus 32:32-33, Ps</a:t>
            </a:r>
            <a:r>
              <a:rPr lang="en-US" dirty="0" smtClean="0"/>
              <a:t>. 40:7, </a:t>
            </a:r>
            <a:r>
              <a:rPr lang="en-US" dirty="0" smtClean="0"/>
              <a:t>56:8, 69:28, 139:16, Isaiah 34:16, Daniel 7:10, 12:1, Malachi 3:16-18, Luke 10:20, Philippians 4:3, Rev. </a:t>
            </a:r>
            <a:r>
              <a:rPr lang="en-US" dirty="0" smtClean="0"/>
              <a:t>3:5.</a:t>
            </a:r>
            <a:endParaRPr lang="en-US" dirty="0"/>
          </a:p>
        </p:txBody>
      </p:sp>
    </p:spTree>
    <p:extLst>
      <p:ext uri="{BB962C8B-B14F-4D97-AF65-F5344CB8AC3E}">
        <p14:creationId xmlns:p14="http://schemas.microsoft.com/office/powerpoint/2010/main" val="33645031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dirty="0" smtClean="0"/>
              <a:t>“According to what they had done”-Consistent message about the Judgment-Also Hebrews 4:13, Prov. 24:12, Matthew 25:31ff.</a:t>
            </a:r>
          </a:p>
          <a:p>
            <a:pPr marL="0" indent="0">
              <a:buNone/>
            </a:pPr>
            <a:r>
              <a:rPr lang="en-US" dirty="0" smtClean="0"/>
              <a:t>Was a faith in Christ present?  Did it lead one to serve and work for Christ’s kingdom?  </a:t>
            </a:r>
            <a:r>
              <a:rPr lang="en-US" dirty="0" smtClean="0"/>
              <a:t>Koehler- “Where there are no Christian works in the life of a person, ther</a:t>
            </a:r>
            <a:r>
              <a:rPr lang="en-US" dirty="0" smtClean="0"/>
              <a:t>e is no Christian faith in the heart (James 2:20).”</a:t>
            </a:r>
          </a:p>
          <a:p>
            <a:pPr marL="0" indent="0">
              <a:buNone/>
            </a:pPr>
            <a:r>
              <a:rPr lang="en-US" dirty="0" smtClean="0"/>
              <a:t>Parable </a:t>
            </a:r>
            <a:r>
              <a:rPr lang="en-US" dirty="0" smtClean="0"/>
              <a:t>of the Talents-Matthew 25.  </a:t>
            </a:r>
          </a:p>
          <a:p>
            <a:pPr marL="0" indent="0">
              <a:buNone/>
            </a:pPr>
            <a:r>
              <a:rPr lang="en-US" dirty="0" smtClean="0"/>
              <a:t>Faith without works is dead-James 2.  </a:t>
            </a:r>
          </a:p>
          <a:p>
            <a:pPr marL="0" indent="0">
              <a:buNone/>
            </a:pPr>
            <a:r>
              <a:rPr lang="en-US" dirty="0" smtClean="0"/>
              <a:t>John 15-Fruit and the Vine.  </a:t>
            </a:r>
          </a:p>
        </p:txBody>
      </p:sp>
    </p:spTree>
    <p:extLst>
      <p:ext uri="{BB962C8B-B14F-4D97-AF65-F5344CB8AC3E}">
        <p14:creationId xmlns:p14="http://schemas.microsoft.com/office/powerpoint/2010/main" val="18837107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Dr. Pieper says this, “The norm of the judgment, Scripture says, are the works of men (2 Corinthians 5:10).  But the righteous are judged only according to their good works because these works are the proof of faith in Christ; the evil works of the believers are not even on Judgment Day brought to light again because through the believer’s justification, they have been cast into the depths of the sea (Micah 7:19), that is, have been forgiven.”-p. 540 </a:t>
            </a:r>
            <a:endParaRPr lang="en-US" dirty="0"/>
          </a:p>
        </p:txBody>
      </p:sp>
    </p:spTree>
    <p:extLst>
      <p:ext uri="{BB962C8B-B14F-4D97-AF65-F5344CB8AC3E}">
        <p14:creationId xmlns:p14="http://schemas.microsoft.com/office/powerpoint/2010/main" val="28841211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Koehler- “Good works, indeed, are mentioned(Matt. 25:35-40) and the counsel of the heart will  be made manifest ( I Corinth. 4:5); but these are not the reason for the sentence which is pronounced (Matt. 25:34); they are rather the public evidence of that faith whereby they became the sheep of Christ.  Good works are the visible fruit of an invisible faith (John 15:5).”-p. 307</a:t>
            </a:r>
          </a:p>
          <a:p>
            <a:pPr marL="0" indent="0">
              <a:buNone/>
            </a:pPr>
            <a:endParaRPr lang="en-US" dirty="0"/>
          </a:p>
        </p:txBody>
      </p:sp>
    </p:spTree>
    <p:extLst>
      <p:ext uri="{BB962C8B-B14F-4D97-AF65-F5344CB8AC3E}">
        <p14:creationId xmlns:p14="http://schemas.microsoft.com/office/powerpoint/2010/main" val="247526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dirty="0"/>
              <a:t>Allusions to this in the OT-Israel was the bride of the Lord-Isaiah 54:5ff, 61:10-11, 62:5, Israel was the unfaithful bride-Jeremiah 2:1-2, 3, 31:34; Ezekiel 16, Hosea 2.  However, that bride would be redeemed-Hosea 2:14ff, </a:t>
            </a:r>
            <a:r>
              <a:rPr lang="en-US" dirty="0" smtClean="0"/>
              <a:t>3-Look at</a:t>
            </a:r>
          </a:p>
          <a:p>
            <a:pPr marL="0" indent="0">
              <a:buNone/>
            </a:pPr>
            <a:r>
              <a:rPr lang="en-US" dirty="0" smtClean="0"/>
              <a:t>Brighton- “This imagery of the divine marriage between God and his people is carried over into the NT.  However, the NT pictures the relationship as an engagement with the wedding still in the future.”-p. 495.  The bride is the church.  The marriage happens at the end of the age.</a:t>
            </a:r>
            <a:endParaRPr lang="en-US" dirty="0"/>
          </a:p>
          <a:p>
            <a:pPr marL="0" indent="0">
              <a:buNone/>
            </a:pPr>
            <a:r>
              <a:rPr lang="en-US" dirty="0"/>
              <a:t>Jesus in the Gospel-Matthew 22:1ff-He is the bridegroom coming for His Church one day to be our permanent husband-Matt. 9:15 (Mark 2:19-20, Luke 5:34-35), 25:1, John 3:29, Revelation 21:2, 9.-The Bride is the New Jerusalem.  The Exalted </a:t>
            </a:r>
            <a:r>
              <a:rPr lang="en-US" dirty="0" smtClean="0"/>
              <a:t>Church-  The King provides the right wedding clothes for the guests.  </a:t>
            </a:r>
            <a:endParaRPr lang="en-US" dirty="0"/>
          </a:p>
          <a:p>
            <a:pPr marL="0" indent="0">
              <a:buNone/>
            </a:pPr>
            <a:r>
              <a:rPr lang="en-US" dirty="0"/>
              <a:t>Initial Fulfillment in New Testament times-2 Corinthians 11:2, Ephesians 5:22ff.</a:t>
            </a:r>
          </a:p>
          <a:p>
            <a:pPr marL="0" indent="0">
              <a:buNone/>
            </a:pPr>
            <a:endParaRPr lang="en-US" dirty="0"/>
          </a:p>
        </p:txBody>
      </p:sp>
    </p:spTree>
    <p:extLst>
      <p:ext uri="{BB962C8B-B14F-4D97-AF65-F5344CB8AC3E}">
        <p14:creationId xmlns:p14="http://schemas.microsoft.com/office/powerpoint/2010/main" val="35195689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Koehler- “The sentence carries with it punishment and reward for the things done in the body (2 Corinth. 5:10, Rom. 2:6-11).  Thus, when a person is damned because of his unbelief, he will also be punished for all the evil he has done in this life (Ephes. 5:5-6); and when a believer is received into heaven, he will be rewarded for all the good he has done on earth (Matt. 5:10-12).  But while punishment is of merit, the reward is of grace.”-p. 308.</a:t>
            </a:r>
          </a:p>
          <a:p>
            <a:pPr marL="0" indent="0">
              <a:buNone/>
            </a:pPr>
            <a:r>
              <a:rPr lang="en-US" dirty="0" smtClean="0"/>
              <a:t>Also Read Brighton p. 584.</a:t>
            </a:r>
            <a:endParaRPr lang="en-US" dirty="0"/>
          </a:p>
        </p:txBody>
      </p:sp>
    </p:spTree>
    <p:extLst>
      <p:ext uri="{BB962C8B-B14F-4D97-AF65-F5344CB8AC3E}">
        <p14:creationId xmlns:p14="http://schemas.microsoft.com/office/powerpoint/2010/main" val="26456873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v. 14-Death has been personified in Revelation-Rev. 6:8.  It is the last, great enemy of humankind-I Corinthians 15:23-26.  </a:t>
            </a:r>
          </a:p>
          <a:p>
            <a:pPr marL="0" indent="0">
              <a:buNone/>
            </a:pPr>
            <a:r>
              <a:rPr lang="en-US" dirty="0" smtClean="0"/>
              <a:t>After the Resurrection and the Final Judgment, Death will be no more.  It will finally be swallowed up in victory-I Corinthians 15:54-55.  </a:t>
            </a:r>
          </a:p>
          <a:p>
            <a:pPr marL="0" indent="0">
              <a:buNone/>
            </a:pPr>
            <a:r>
              <a:rPr lang="en-US" dirty="0" smtClean="0"/>
              <a:t>From Hosea 13:14, but also Isaiah 25:8.  This victory promised in Christ.  </a:t>
            </a:r>
          </a:p>
          <a:p>
            <a:pPr marL="0" indent="0">
              <a:buNone/>
            </a:pPr>
            <a:r>
              <a:rPr lang="en-US" dirty="0" smtClean="0"/>
              <a:t>Rev. 21:4 says there is now no longer death.  </a:t>
            </a:r>
          </a:p>
          <a:p>
            <a:pPr marL="0" indent="0">
              <a:buNone/>
            </a:pPr>
            <a:r>
              <a:rPr lang="en-US" dirty="0" smtClean="0"/>
              <a:t>Also there will be no need for the holding prison of Hades, reserved for fallen angels and unbelievers.  </a:t>
            </a:r>
            <a:endParaRPr lang="en-US" dirty="0"/>
          </a:p>
        </p:txBody>
      </p:sp>
    </p:spTree>
    <p:extLst>
      <p:ext uri="{BB962C8B-B14F-4D97-AF65-F5344CB8AC3E}">
        <p14:creationId xmlns:p14="http://schemas.microsoft.com/office/powerpoint/2010/main" val="9255721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It is clarified that the 2</a:t>
            </a:r>
            <a:r>
              <a:rPr lang="en-US" baseline="30000" dirty="0" smtClean="0"/>
              <a:t>nd</a:t>
            </a:r>
            <a:r>
              <a:rPr lang="en-US" dirty="0" smtClean="0"/>
              <a:t> death is the lake of fire.  The final and lasting punishment for the devil and all who followed him- 14:9-11, 19:20, 20:10, 14-15, 21:8.  Also John 5:29, 2 Corinthians 5:10, Daniel 12:2, Psalm 1:5. </a:t>
            </a:r>
          </a:p>
          <a:p>
            <a:pPr marL="0" indent="0">
              <a:buNone/>
            </a:pPr>
            <a:r>
              <a:rPr lang="en-US" smtClean="0"/>
              <a:t>Blot </a:t>
            </a:r>
            <a:r>
              <a:rPr lang="en-US" dirty="0" smtClean="0"/>
              <a:t>out </a:t>
            </a:r>
            <a:r>
              <a:rPr lang="en-US" dirty="0"/>
              <a:t>his name-Goes back to </a:t>
            </a:r>
            <a:r>
              <a:rPr lang="en-US" dirty="0" smtClean="0"/>
              <a:t>Deut. 9:14, 29:20, Psalm </a:t>
            </a:r>
            <a:r>
              <a:rPr lang="en-US" dirty="0"/>
              <a:t>9:5, </a:t>
            </a:r>
            <a:endParaRPr lang="en-US" dirty="0" smtClean="0"/>
          </a:p>
          <a:p>
            <a:pPr marL="0" indent="0">
              <a:buNone/>
            </a:pPr>
            <a:r>
              <a:rPr lang="en-US" dirty="0" smtClean="0"/>
              <a:t>True Christians should have no fear of this second death-the sentence to the lake of fire-Rev. 20:6, 2:11</a:t>
            </a:r>
            <a:endParaRPr lang="en-US" dirty="0"/>
          </a:p>
        </p:txBody>
      </p:sp>
    </p:spTree>
    <p:extLst>
      <p:ext uri="{BB962C8B-B14F-4D97-AF65-F5344CB8AC3E}">
        <p14:creationId xmlns:p14="http://schemas.microsoft.com/office/powerpoint/2010/main" val="311403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4643</TotalTime>
  <Words>9930</Words>
  <Application>Microsoft Office PowerPoint</Application>
  <PresentationFormat>On-screen Show (4:3)</PresentationFormat>
  <Paragraphs>360</Paragraphs>
  <Slides>92</Slides>
  <Notes>0</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Office Theme</vt:lpstr>
      <vt:lpstr>Revelation 19 &amp; 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 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19 &amp; 20</dc:title>
  <dc:creator>Church</dc:creator>
  <cp:lastModifiedBy>Church</cp:lastModifiedBy>
  <cp:revision>94</cp:revision>
  <dcterms:created xsi:type="dcterms:W3CDTF">2023-03-04T20:54:31Z</dcterms:created>
  <dcterms:modified xsi:type="dcterms:W3CDTF">2023-06-17T18:56:55Z</dcterms:modified>
</cp:coreProperties>
</file>