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3" r:id="rId25"/>
    <p:sldId id="279" r:id="rId26"/>
    <p:sldId id="280" r:id="rId27"/>
    <p:sldId id="281" r:id="rId28"/>
    <p:sldId id="282"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35A5411-2A9C-46F7-BFBE-E668A30D220B}">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Lst>
        </p14:section>
        <p14:section name="Untitled Section" id="{3B09A768-6F77-4BC9-A7FA-6BD239C66F95}">
          <p14:sldIdLst>
            <p14:sldId id="275"/>
            <p14:sldId id="276"/>
            <p14:sldId id="277"/>
            <p14:sldId id="278"/>
            <p14:sldId id="283"/>
            <p14:sldId id="279"/>
            <p14:sldId id="280"/>
            <p14:sldId id="281"/>
            <p14:sldId id="282"/>
            <p14:sldId id="284"/>
            <p14:sldId id="285"/>
            <p14:sldId id="286"/>
            <p14:sldId id="287"/>
            <p14:sldId id="288"/>
            <p14:sldId id="289"/>
            <p14:sldId id="290"/>
            <p14:sldId id="291"/>
            <p14:sldId id="292"/>
            <p14:sldId id="293"/>
            <p14:sldId id="294"/>
            <p14:sldId id="295"/>
            <p14:sldId id="296"/>
            <p14:sldId id="297"/>
          </p14:sldIdLst>
        </p14:section>
        <p14:section name="Untitled Section" id="{FCA0D148-7688-4155-9757-7DC36DDBFAF6}">
          <p14:sldIdLst>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6CE2FB-969B-4FA8-81F3-772D3BF0D933}" type="datetimeFigureOut">
              <a:rPr lang="en-US" smtClean="0"/>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5BDCA-C089-4C7A-8F45-8606C659DB5F}" type="slidenum">
              <a:rPr lang="en-US" smtClean="0"/>
              <a:t>‹#›</a:t>
            </a:fld>
            <a:endParaRPr lang="en-US"/>
          </a:p>
        </p:txBody>
      </p:sp>
    </p:spTree>
    <p:extLst>
      <p:ext uri="{BB962C8B-B14F-4D97-AF65-F5344CB8AC3E}">
        <p14:creationId xmlns:p14="http://schemas.microsoft.com/office/powerpoint/2010/main" val="4061215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6CE2FB-969B-4FA8-81F3-772D3BF0D933}" type="datetimeFigureOut">
              <a:rPr lang="en-US" smtClean="0"/>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5BDCA-C089-4C7A-8F45-8606C659DB5F}" type="slidenum">
              <a:rPr lang="en-US" smtClean="0"/>
              <a:t>‹#›</a:t>
            </a:fld>
            <a:endParaRPr lang="en-US"/>
          </a:p>
        </p:txBody>
      </p:sp>
    </p:spTree>
    <p:extLst>
      <p:ext uri="{BB962C8B-B14F-4D97-AF65-F5344CB8AC3E}">
        <p14:creationId xmlns:p14="http://schemas.microsoft.com/office/powerpoint/2010/main" val="2008340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6CE2FB-969B-4FA8-81F3-772D3BF0D933}" type="datetimeFigureOut">
              <a:rPr lang="en-US" smtClean="0"/>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5BDCA-C089-4C7A-8F45-8606C659DB5F}" type="slidenum">
              <a:rPr lang="en-US" smtClean="0"/>
              <a:t>‹#›</a:t>
            </a:fld>
            <a:endParaRPr lang="en-US"/>
          </a:p>
        </p:txBody>
      </p:sp>
    </p:spTree>
    <p:extLst>
      <p:ext uri="{BB962C8B-B14F-4D97-AF65-F5344CB8AC3E}">
        <p14:creationId xmlns:p14="http://schemas.microsoft.com/office/powerpoint/2010/main" val="3991895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6CE2FB-969B-4FA8-81F3-772D3BF0D933}" type="datetimeFigureOut">
              <a:rPr lang="en-US" smtClean="0"/>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5BDCA-C089-4C7A-8F45-8606C659DB5F}" type="slidenum">
              <a:rPr lang="en-US" smtClean="0"/>
              <a:t>‹#›</a:t>
            </a:fld>
            <a:endParaRPr lang="en-US"/>
          </a:p>
        </p:txBody>
      </p:sp>
    </p:spTree>
    <p:extLst>
      <p:ext uri="{BB962C8B-B14F-4D97-AF65-F5344CB8AC3E}">
        <p14:creationId xmlns:p14="http://schemas.microsoft.com/office/powerpoint/2010/main" val="375049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6CE2FB-969B-4FA8-81F3-772D3BF0D933}" type="datetimeFigureOut">
              <a:rPr lang="en-US" smtClean="0"/>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5BDCA-C089-4C7A-8F45-8606C659DB5F}" type="slidenum">
              <a:rPr lang="en-US" smtClean="0"/>
              <a:t>‹#›</a:t>
            </a:fld>
            <a:endParaRPr lang="en-US"/>
          </a:p>
        </p:txBody>
      </p:sp>
    </p:spTree>
    <p:extLst>
      <p:ext uri="{BB962C8B-B14F-4D97-AF65-F5344CB8AC3E}">
        <p14:creationId xmlns:p14="http://schemas.microsoft.com/office/powerpoint/2010/main" val="403205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6CE2FB-969B-4FA8-81F3-772D3BF0D933}" type="datetimeFigureOut">
              <a:rPr lang="en-US" smtClean="0"/>
              <a:t>10/7/2023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5BDCA-C089-4C7A-8F45-8606C659DB5F}" type="slidenum">
              <a:rPr lang="en-US" smtClean="0"/>
              <a:t>‹#›</a:t>
            </a:fld>
            <a:endParaRPr lang="en-US"/>
          </a:p>
        </p:txBody>
      </p:sp>
    </p:spTree>
    <p:extLst>
      <p:ext uri="{BB962C8B-B14F-4D97-AF65-F5344CB8AC3E}">
        <p14:creationId xmlns:p14="http://schemas.microsoft.com/office/powerpoint/2010/main" val="305324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6CE2FB-969B-4FA8-81F3-772D3BF0D933}" type="datetimeFigureOut">
              <a:rPr lang="en-US" smtClean="0"/>
              <a:t>10/7/2023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F5BDCA-C089-4C7A-8F45-8606C659DB5F}" type="slidenum">
              <a:rPr lang="en-US" smtClean="0"/>
              <a:t>‹#›</a:t>
            </a:fld>
            <a:endParaRPr lang="en-US"/>
          </a:p>
        </p:txBody>
      </p:sp>
    </p:spTree>
    <p:extLst>
      <p:ext uri="{BB962C8B-B14F-4D97-AF65-F5344CB8AC3E}">
        <p14:creationId xmlns:p14="http://schemas.microsoft.com/office/powerpoint/2010/main" val="2890318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6CE2FB-969B-4FA8-81F3-772D3BF0D933}" type="datetimeFigureOut">
              <a:rPr lang="en-US" smtClean="0"/>
              <a:t>10/7/2023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F5BDCA-C089-4C7A-8F45-8606C659DB5F}" type="slidenum">
              <a:rPr lang="en-US" smtClean="0"/>
              <a:t>‹#›</a:t>
            </a:fld>
            <a:endParaRPr lang="en-US"/>
          </a:p>
        </p:txBody>
      </p:sp>
    </p:spTree>
    <p:extLst>
      <p:ext uri="{BB962C8B-B14F-4D97-AF65-F5344CB8AC3E}">
        <p14:creationId xmlns:p14="http://schemas.microsoft.com/office/powerpoint/2010/main" val="1896113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6CE2FB-969B-4FA8-81F3-772D3BF0D933}" type="datetimeFigureOut">
              <a:rPr lang="en-US" smtClean="0"/>
              <a:t>10/7/2023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F5BDCA-C089-4C7A-8F45-8606C659DB5F}" type="slidenum">
              <a:rPr lang="en-US" smtClean="0"/>
              <a:t>‹#›</a:t>
            </a:fld>
            <a:endParaRPr lang="en-US"/>
          </a:p>
        </p:txBody>
      </p:sp>
    </p:spTree>
    <p:extLst>
      <p:ext uri="{BB962C8B-B14F-4D97-AF65-F5344CB8AC3E}">
        <p14:creationId xmlns:p14="http://schemas.microsoft.com/office/powerpoint/2010/main" val="1746736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CE2FB-969B-4FA8-81F3-772D3BF0D933}" type="datetimeFigureOut">
              <a:rPr lang="en-US" smtClean="0"/>
              <a:t>10/7/2023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5BDCA-C089-4C7A-8F45-8606C659DB5F}" type="slidenum">
              <a:rPr lang="en-US" smtClean="0"/>
              <a:t>‹#›</a:t>
            </a:fld>
            <a:endParaRPr lang="en-US"/>
          </a:p>
        </p:txBody>
      </p:sp>
    </p:spTree>
    <p:extLst>
      <p:ext uri="{BB962C8B-B14F-4D97-AF65-F5344CB8AC3E}">
        <p14:creationId xmlns:p14="http://schemas.microsoft.com/office/powerpoint/2010/main" val="386790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CE2FB-969B-4FA8-81F3-772D3BF0D933}" type="datetimeFigureOut">
              <a:rPr lang="en-US" smtClean="0"/>
              <a:t>10/7/2023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5BDCA-C089-4C7A-8F45-8606C659DB5F}" type="slidenum">
              <a:rPr lang="en-US" smtClean="0"/>
              <a:t>‹#›</a:t>
            </a:fld>
            <a:endParaRPr lang="en-US"/>
          </a:p>
        </p:txBody>
      </p:sp>
    </p:spTree>
    <p:extLst>
      <p:ext uri="{BB962C8B-B14F-4D97-AF65-F5344CB8AC3E}">
        <p14:creationId xmlns:p14="http://schemas.microsoft.com/office/powerpoint/2010/main" val="1994220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6CE2FB-969B-4FA8-81F3-772D3BF0D933}" type="datetimeFigureOut">
              <a:rPr lang="en-US" smtClean="0"/>
              <a:t>10/7/2023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5BDCA-C089-4C7A-8F45-8606C659DB5F}" type="slidenum">
              <a:rPr lang="en-US" smtClean="0"/>
              <a:t>‹#›</a:t>
            </a:fld>
            <a:endParaRPr lang="en-US"/>
          </a:p>
        </p:txBody>
      </p:sp>
    </p:spTree>
    <p:extLst>
      <p:ext uri="{BB962C8B-B14F-4D97-AF65-F5344CB8AC3E}">
        <p14:creationId xmlns:p14="http://schemas.microsoft.com/office/powerpoint/2010/main" val="1887084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BwRef('BGT_Rev%2017:4')" TargetMode="External"/><Relationship Id="rId2" Type="http://schemas.openxmlformats.org/officeDocument/2006/relationships/hyperlink" Target="BwRef('BGT_Luk%2016:15')" TargetMode="External"/><Relationship Id="rId1" Type="http://schemas.openxmlformats.org/officeDocument/2006/relationships/slideLayout" Target="../slideLayouts/slideLayout2.xml"/><Relationship Id="rId6" Type="http://schemas.openxmlformats.org/officeDocument/2006/relationships/hyperlink" Target="BwRef('BGT_Mar%2013:14')" TargetMode="External"/><Relationship Id="rId5" Type="http://schemas.openxmlformats.org/officeDocument/2006/relationships/hyperlink" Target="BwRef('BGT_Mat%2024:15')" TargetMode="External"/><Relationship Id="rId4" Type="http://schemas.openxmlformats.org/officeDocument/2006/relationships/hyperlink" Target="BwRef('BGT_Rev%2021:27')"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file:///D:\Revelation\BGT_Rev%2022:1" TargetMode="External"/><Relationship Id="rId3" Type="http://schemas.openxmlformats.org/officeDocument/2006/relationships/hyperlink" Target="file:///D:\Revelation\BGT_Act%2010:30" TargetMode="External"/><Relationship Id="rId7" Type="http://schemas.openxmlformats.org/officeDocument/2006/relationships/hyperlink" Target="file:///D:\Revelation\BGT_Rev%2022:16" TargetMode="External"/><Relationship Id="rId2" Type="http://schemas.openxmlformats.org/officeDocument/2006/relationships/hyperlink" Target="file:///D:\Revelation\BGT_Luk%2023:11" TargetMode="External"/><Relationship Id="rId1" Type="http://schemas.openxmlformats.org/officeDocument/2006/relationships/slideLayout" Target="../slideLayouts/slideLayout2.xml"/><Relationship Id="rId6" Type="http://schemas.openxmlformats.org/officeDocument/2006/relationships/hyperlink" Target="file:///D:\Revelation\BGT_Rev%2019:8" TargetMode="External"/><Relationship Id="rId5" Type="http://schemas.openxmlformats.org/officeDocument/2006/relationships/hyperlink" Target="file:///D:\Revelation\BGT_Rev%2015:6" TargetMode="External"/><Relationship Id="rId10" Type="http://schemas.openxmlformats.org/officeDocument/2006/relationships/hyperlink" Target="file:///D:\Revelation\BGT_Rev%204:6" TargetMode="External"/><Relationship Id="rId4" Type="http://schemas.openxmlformats.org/officeDocument/2006/relationships/hyperlink" Target="file:///D:\Revelation\BGT_Jam%202:2" TargetMode="External"/><Relationship Id="rId9" Type="http://schemas.openxmlformats.org/officeDocument/2006/relationships/hyperlink" Target="file:///D:\Revelation\BGT_Rev%2018:14"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file:///D:\Revelation\BGT_Rev%2022: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file:///D:\Revelation\BGT_2Ti%201:3" TargetMode="External"/><Relationship Id="rId3" Type="http://schemas.openxmlformats.org/officeDocument/2006/relationships/hyperlink" Target="file:///D:\Revelation\BGT_Luk%201:74" TargetMode="External"/><Relationship Id="rId7" Type="http://schemas.openxmlformats.org/officeDocument/2006/relationships/hyperlink" Target="file:///D:\Revelation\BGT_Rom%201:9" TargetMode="External"/><Relationship Id="rId2" Type="http://schemas.openxmlformats.org/officeDocument/2006/relationships/hyperlink" Target="file:///D:\Revelation\BGT_Mat%204:10" TargetMode="External"/><Relationship Id="rId1" Type="http://schemas.openxmlformats.org/officeDocument/2006/relationships/slideLayout" Target="../slideLayouts/slideLayout2.xml"/><Relationship Id="rId6" Type="http://schemas.openxmlformats.org/officeDocument/2006/relationships/hyperlink" Target="file:///D:\Revelation\BGT_Act%2026:7" TargetMode="External"/><Relationship Id="rId11" Type="http://schemas.openxmlformats.org/officeDocument/2006/relationships/hyperlink" Target="file:///D:\Revelation\BGT_Rev%207:15" TargetMode="External"/><Relationship Id="rId5" Type="http://schemas.openxmlformats.org/officeDocument/2006/relationships/hyperlink" Target="file:///D:\Revelation\BGT_Act%207:42" TargetMode="External"/><Relationship Id="rId10" Type="http://schemas.openxmlformats.org/officeDocument/2006/relationships/hyperlink" Target="file:///D:\Revelation\BGT_Heb%209:14" TargetMode="External"/><Relationship Id="rId4" Type="http://schemas.openxmlformats.org/officeDocument/2006/relationships/hyperlink" Target="file:///D:\Revelation\BGT_Act%207:7" TargetMode="External"/><Relationship Id="rId9" Type="http://schemas.openxmlformats.org/officeDocument/2006/relationships/hyperlink" Target="file:///D:\Revelation\BGT_Heb%209:9"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Revelation 21-22</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04768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a:bodyPr>
          <a:lstStyle/>
          <a:p>
            <a:pPr marL="0" indent="0">
              <a:buNone/>
            </a:pPr>
            <a:r>
              <a:rPr lang="en-US" dirty="0" smtClean="0"/>
              <a:t>v. 3-We hear another mega voice from heaven or the throne-Frequent in Revelation. </a:t>
            </a:r>
          </a:p>
          <a:p>
            <a:pPr marL="0" indent="0">
              <a:buNone/>
            </a:pPr>
            <a:r>
              <a:rPr lang="en-US" dirty="0"/>
              <a:t>v.3-the dwelling </a:t>
            </a:r>
            <a:r>
              <a:rPr lang="en-US" dirty="0" smtClean="0"/>
              <a:t>place-literally the word for tent or tabernacle.  God will tent among his people again.    </a:t>
            </a:r>
            <a:r>
              <a:rPr lang="en-US" dirty="0"/>
              <a:t>p.597 in Brighton.  Also, </a:t>
            </a:r>
            <a:r>
              <a:rPr lang="en-US" dirty="0" smtClean="0"/>
              <a:t>word for tent </a:t>
            </a:r>
            <a:r>
              <a:rPr lang="en-US" dirty="0"/>
              <a:t>in Matt. </a:t>
            </a:r>
            <a:r>
              <a:rPr lang="en-US" dirty="0" smtClean="0"/>
              <a:t>17:4-Transfiguration</a:t>
            </a:r>
            <a:r>
              <a:rPr lang="en-US" dirty="0"/>
              <a:t>, Tabernacle-Acts 7:44, Exodus 26 &amp; 40, Numbers Chapter 4-word used frequently.  Or like mentioned in Hebrews 8:2, 5; 9:11, 21.  Mentioned earlier in Revelation in 13:6, 15:5.</a:t>
            </a:r>
          </a:p>
          <a:p>
            <a:pPr marL="0" indent="0">
              <a:buNone/>
            </a:pPr>
            <a:endParaRPr lang="en-US" dirty="0"/>
          </a:p>
        </p:txBody>
      </p:sp>
    </p:spTree>
    <p:extLst>
      <p:ext uri="{BB962C8B-B14F-4D97-AF65-F5344CB8AC3E}">
        <p14:creationId xmlns:p14="http://schemas.microsoft.com/office/powerpoint/2010/main" val="2649265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10000"/>
          </a:bodyPr>
          <a:lstStyle/>
          <a:p>
            <a:pPr marL="0" indent="0">
              <a:buNone/>
            </a:pPr>
            <a:r>
              <a:rPr lang="en-US" dirty="0"/>
              <a:t>It is getting back to the relationship we had with God before the fall, where we were in perfect communion with Him.  We could be in His actual presence.  </a:t>
            </a:r>
          </a:p>
          <a:p>
            <a:pPr marL="0" indent="0">
              <a:buNone/>
            </a:pPr>
            <a:r>
              <a:rPr lang="en-US" dirty="0"/>
              <a:t>Dwelling with them or </a:t>
            </a:r>
            <a:r>
              <a:rPr lang="en-US" dirty="0" err="1"/>
              <a:t>tabernacling</a:t>
            </a:r>
            <a:r>
              <a:rPr lang="en-US" dirty="0"/>
              <a:t> with them-John 1:14, Rev. 7:15.</a:t>
            </a:r>
          </a:p>
          <a:p>
            <a:pPr marL="0" indent="0">
              <a:buNone/>
            </a:pPr>
            <a:r>
              <a:rPr lang="en-US" dirty="0"/>
              <a:t>Dwelling with men and being their God-Goes back to the OT.  Lev. 26:11-12, Jeremiah 31:33, 32:36-41, Ezekiel 37:24-27, 11:19-20, 14:11, 36:28.</a:t>
            </a:r>
          </a:p>
          <a:p>
            <a:pPr marL="0" indent="0">
              <a:buNone/>
            </a:pPr>
            <a:r>
              <a:rPr lang="en-US" dirty="0"/>
              <a:t>It was the relationship God had with man in the Garden and He wanted to restore through the old Israel-Exodus 19:5-6, Deut. </a:t>
            </a:r>
            <a:r>
              <a:rPr lang="en-US" dirty="0" smtClean="0"/>
              <a:t>7:6, 4:20.</a:t>
            </a:r>
            <a:endParaRPr lang="en-US" dirty="0"/>
          </a:p>
          <a:p>
            <a:pPr marL="0" indent="0">
              <a:buNone/>
            </a:pPr>
            <a:endParaRPr lang="en-US" dirty="0"/>
          </a:p>
        </p:txBody>
      </p:sp>
    </p:spTree>
    <p:extLst>
      <p:ext uri="{BB962C8B-B14F-4D97-AF65-F5344CB8AC3E}">
        <p14:creationId xmlns:p14="http://schemas.microsoft.com/office/powerpoint/2010/main" val="4001059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0" indent="0">
              <a:buNone/>
            </a:pPr>
            <a:r>
              <a:rPr lang="en-US" dirty="0" smtClean="0"/>
              <a:t>v.4-wipe </a:t>
            </a:r>
            <a:r>
              <a:rPr lang="en-US" dirty="0"/>
              <a:t>away, as in remove or erase-Rev. 7:17, as in reference to tears.  As in reference to sins, Acts 3:19, Colossians 2:14-  </a:t>
            </a:r>
          </a:p>
          <a:p>
            <a:pPr marL="0" indent="0">
              <a:buNone/>
            </a:pPr>
            <a:r>
              <a:rPr lang="en-US" dirty="0"/>
              <a:t>Tears-Like in Isaiah 25:8, Rev. 7:17- Brighton p. 598-</a:t>
            </a:r>
          </a:p>
          <a:p>
            <a:pPr marL="0" indent="0">
              <a:buNone/>
            </a:pPr>
            <a:r>
              <a:rPr lang="en-US" dirty="0"/>
              <a:t>And the death will not </a:t>
            </a:r>
            <a:r>
              <a:rPr lang="en-US" dirty="0" smtClean="0"/>
              <a:t>still or yet be-Like </a:t>
            </a:r>
            <a:r>
              <a:rPr lang="en-US" dirty="0"/>
              <a:t>that mentioned in Rev. 20:6, 13, </a:t>
            </a:r>
            <a:r>
              <a:rPr lang="en-US" dirty="0" smtClean="0"/>
              <a:t>14, I </a:t>
            </a:r>
            <a:r>
              <a:rPr lang="en-US" dirty="0"/>
              <a:t>Corinth. 15:54. </a:t>
            </a:r>
            <a:endParaRPr lang="en-US" dirty="0" smtClean="0"/>
          </a:p>
          <a:p>
            <a:pPr marL="0" indent="0">
              <a:buNone/>
            </a:pPr>
            <a:endParaRPr lang="en-US" dirty="0"/>
          </a:p>
        </p:txBody>
      </p:sp>
    </p:spTree>
    <p:extLst>
      <p:ext uri="{BB962C8B-B14F-4D97-AF65-F5344CB8AC3E}">
        <p14:creationId xmlns:p14="http://schemas.microsoft.com/office/powerpoint/2010/main" val="2630351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buNone/>
            </a:pPr>
            <a:r>
              <a:rPr lang="en-US" dirty="0"/>
              <a:t>Mourning as in sadness or sorrow.-Rev. 18:7-8</a:t>
            </a:r>
          </a:p>
          <a:p>
            <a:pPr marL="0" indent="0">
              <a:buNone/>
            </a:pPr>
            <a:r>
              <a:rPr lang="en-US" dirty="0"/>
              <a:t>Crying-wailing or shouting in grief or anxiety-Not always because of sorrow, but just crying out because of </a:t>
            </a:r>
            <a:r>
              <a:rPr lang="en-US" dirty="0" smtClean="0"/>
              <a:t>something-Similar to Isaiah 65:19</a:t>
            </a:r>
            <a:endParaRPr lang="en-US" dirty="0"/>
          </a:p>
          <a:p>
            <a:pPr marL="0" indent="0">
              <a:buNone/>
            </a:pPr>
            <a:r>
              <a:rPr lang="en-US" dirty="0"/>
              <a:t>Pain in any form whether it be from hard labor or affliction.  </a:t>
            </a:r>
          </a:p>
          <a:p>
            <a:pPr marL="0" indent="0">
              <a:buNone/>
            </a:pPr>
            <a:r>
              <a:rPr lang="en-US" dirty="0"/>
              <a:t>Because the first things-all associated with the first earth, the fallen first earth, will be gone because it has departed or gone away-same word as v.1.</a:t>
            </a:r>
          </a:p>
          <a:p>
            <a:pPr marL="0" indent="0">
              <a:buNone/>
            </a:pPr>
            <a:endParaRPr lang="en-US" dirty="0"/>
          </a:p>
        </p:txBody>
      </p:sp>
    </p:spTree>
    <p:extLst>
      <p:ext uri="{BB962C8B-B14F-4D97-AF65-F5344CB8AC3E}">
        <p14:creationId xmlns:p14="http://schemas.microsoft.com/office/powerpoint/2010/main" val="1960601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buNone/>
            </a:pPr>
            <a:r>
              <a:rPr lang="en-US" dirty="0"/>
              <a:t>All things new-Brighton p. 600-601.  Isaiah 43:19, </a:t>
            </a:r>
            <a:r>
              <a:rPr lang="en-US" dirty="0" smtClean="0"/>
              <a:t>42:9, 48:6. </a:t>
            </a:r>
            <a:r>
              <a:rPr lang="en-US" dirty="0"/>
              <a:t>Jeremiah </a:t>
            </a:r>
            <a:r>
              <a:rPr lang="en-US" dirty="0" smtClean="0"/>
              <a:t>31:31-34, Mark 2:18-22.</a:t>
            </a:r>
            <a:endParaRPr lang="en-US" dirty="0"/>
          </a:p>
          <a:p>
            <a:pPr marL="0" indent="0">
              <a:buNone/>
            </a:pPr>
            <a:r>
              <a:rPr lang="en-US" dirty="0"/>
              <a:t>2 Corinthians 5:17-already begun, but now completed.  Ephesians </a:t>
            </a:r>
            <a:r>
              <a:rPr lang="en-US" dirty="0" smtClean="0"/>
              <a:t>2:15, 4:22-24, Colossians 9-10, </a:t>
            </a:r>
            <a:endParaRPr lang="en-US" dirty="0"/>
          </a:p>
          <a:p>
            <a:pPr marL="0" indent="0">
              <a:buNone/>
            </a:pPr>
            <a:r>
              <a:rPr lang="en-US" dirty="0"/>
              <a:t>Command-“write”-four other times in Revelation 1:11, 19, 14:13, 19:9</a:t>
            </a:r>
          </a:p>
          <a:p>
            <a:pPr marL="0" indent="0">
              <a:buNone/>
            </a:pPr>
            <a:r>
              <a:rPr lang="en-US" dirty="0"/>
              <a:t>Faithful and true-Brighton p. </a:t>
            </a:r>
            <a:r>
              <a:rPr lang="en-US" dirty="0" smtClean="0"/>
              <a:t>601-602.</a:t>
            </a:r>
          </a:p>
          <a:p>
            <a:pPr marL="0" indent="0">
              <a:buNone/>
            </a:pPr>
            <a:r>
              <a:rPr lang="en-US" dirty="0" smtClean="0"/>
              <a:t>Truly, Truly, I say to you-Jesus.  1:5, 3:14, 19:11.</a:t>
            </a:r>
            <a:endParaRPr lang="en-US" dirty="0"/>
          </a:p>
          <a:p>
            <a:pPr marL="0" indent="0">
              <a:buNone/>
            </a:pPr>
            <a:endParaRPr lang="en-US" dirty="0"/>
          </a:p>
        </p:txBody>
      </p:sp>
    </p:spTree>
    <p:extLst>
      <p:ext uri="{BB962C8B-B14F-4D97-AF65-F5344CB8AC3E}">
        <p14:creationId xmlns:p14="http://schemas.microsoft.com/office/powerpoint/2010/main" val="2839608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L="0" indent="0">
              <a:buNone/>
            </a:pPr>
            <a:r>
              <a:rPr lang="en-US" dirty="0"/>
              <a:t>v.6- </a:t>
            </a:r>
            <a:r>
              <a:rPr lang="en-US" dirty="0" err="1"/>
              <a:t>ge,gonan</a:t>
            </a:r>
            <a:r>
              <a:rPr lang="en-US" dirty="0"/>
              <a:t>-it </a:t>
            </a:r>
            <a:r>
              <a:rPr lang="en-US" dirty="0" smtClean="0"/>
              <a:t>is </a:t>
            </a:r>
            <a:r>
              <a:rPr lang="en-US" dirty="0"/>
              <a:t>and continues to be…Not the same word as Jesus spoke from the cross.  Or it has begun and continues to be.  </a:t>
            </a:r>
            <a:r>
              <a:rPr lang="en-US" dirty="0" smtClean="0"/>
              <a:t>Read Brighton </a:t>
            </a:r>
            <a:r>
              <a:rPr lang="en-US" dirty="0"/>
              <a:t>p. </a:t>
            </a:r>
            <a:r>
              <a:rPr lang="en-US" dirty="0" smtClean="0"/>
              <a:t>602</a:t>
            </a:r>
          </a:p>
          <a:p>
            <a:pPr marL="0" indent="0">
              <a:buNone/>
            </a:pPr>
            <a:r>
              <a:rPr lang="en-US" dirty="0" smtClean="0"/>
              <a:t>“All that God has spoken of regarding the making of all things new and regarding the restoration of the new heaven and earth has come about.  All is now done.  It is done.  There is nothing to be added.”-p. 602</a:t>
            </a:r>
            <a:endParaRPr lang="en-US" dirty="0"/>
          </a:p>
        </p:txBody>
      </p:sp>
    </p:spTree>
    <p:extLst>
      <p:ext uri="{BB962C8B-B14F-4D97-AF65-F5344CB8AC3E}">
        <p14:creationId xmlns:p14="http://schemas.microsoft.com/office/powerpoint/2010/main" val="1147819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85000" lnSpcReduction="10000"/>
          </a:bodyPr>
          <a:lstStyle/>
          <a:p>
            <a:pPr marL="0" indent="0">
              <a:buNone/>
            </a:pPr>
            <a:r>
              <a:rPr lang="en-US" dirty="0"/>
              <a:t>alpha &amp; omega-first and the </a:t>
            </a:r>
            <a:r>
              <a:rPr lang="en-US" dirty="0" smtClean="0"/>
              <a:t>last of the Greek alphabet-Rev</a:t>
            </a:r>
            <a:r>
              <a:rPr lang="en-US" dirty="0"/>
              <a:t>. 1:8, 22:13.  Read Brighton p. 602-603.</a:t>
            </a:r>
          </a:p>
          <a:p>
            <a:pPr marL="0" indent="0">
              <a:buNone/>
            </a:pPr>
            <a:r>
              <a:rPr lang="en-US" dirty="0"/>
              <a:t>beginning and end-Rev. 22:13</a:t>
            </a:r>
          </a:p>
          <a:p>
            <a:pPr marL="0" indent="0">
              <a:buNone/>
            </a:pPr>
            <a:r>
              <a:rPr lang="en-US" dirty="0"/>
              <a:t>drinking from the living water-Isaiah 55:1, John 4:10-14, 6:35, 7:37-Rev. </a:t>
            </a:r>
            <a:r>
              <a:rPr lang="en-US" dirty="0" smtClean="0"/>
              <a:t>22:1-Complete and full access to the Holy Spirit and its full power and gifts and all the blessings it bestows.  We possessed the Holy Spirit on earth, but it was still surrounded by a flesh of sin.  Now we will be a complete spiritual being, with no sin, and thus completely and entirely guided and filled with the Holy Spirit.  </a:t>
            </a:r>
          </a:p>
          <a:p>
            <a:pPr marL="0" indent="0">
              <a:buNone/>
            </a:pPr>
            <a:r>
              <a:rPr lang="en-US" dirty="0" smtClean="0"/>
              <a:t>We could think of I Corinthians 15:42-49.</a:t>
            </a:r>
          </a:p>
          <a:p>
            <a:pPr marL="0" indent="0">
              <a:buNone/>
            </a:pPr>
            <a:r>
              <a:rPr lang="en-US" dirty="0" smtClean="0"/>
              <a:t>Jesus offered this invitation on earth, now we receive its full benefit.  </a:t>
            </a:r>
            <a:endParaRPr lang="en-US" dirty="0"/>
          </a:p>
          <a:p>
            <a:pPr marL="0" indent="0">
              <a:buNone/>
            </a:pPr>
            <a:r>
              <a:rPr lang="en-US" dirty="0"/>
              <a:t>without cost, or without payment, or as a gift. </a:t>
            </a:r>
          </a:p>
        </p:txBody>
      </p:sp>
    </p:spTree>
    <p:extLst>
      <p:ext uri="{BB962C8B-B14F-4D97-AF65-F5344CB8AC3E}">
        <p14:creationId xmlns:p14="http://schemas.microsoft.com/office/powerpoint/2010/main" val="3196156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10000"/>
          </a:bodyPr>
          <a:lstStyle/>
          <a:p>
            <a:pPr marL="0" indent="0">
              <a:buNone/>
            </a:pPr>
            <a:r>
              <a:rPr lang="en-US" sz="3600" dirty="0"/>
              <a:t>v.7-the one who overcomes or is victorious (</a:t>
            </a:r>
            <a:r>
              <a:rPr lang="en-US" sz="3600" dirty="0" err="1"/>
              <a:t>vikwn</a:t>
            </a:r>
            <a:r>
              <a:rPr lang="en-US" sz="3600" dirty="0"/>
              <a:t>)-goes back to the letters to the churches.  I John 5:4-5</a:t>
            </a:r>
          </a:p>
          <a:p>
            <a:pPr marL="0" indent="0">
              <a:buNone/>
            </a:pPr>
            <a:r>
              <a:rPr lang="en-US" sz="3600" dirty="0"/>
              <a:t>Will inherit-same word as Matt. 19:29-exact word- Also, Gal. 4:30, Matt. </a:t>
            </a:r>
            <a:r>
              <a:rPr lang="en-US" sz="3600" dirty="0" smtClean="0"/>
              <a:t>25:34.</a:t>
            </a:r>
          </a:p>
          <a:p>
            <a:pPr marL="0" indent="0">
              <a:buNone/>
            </a:pPr>
            <a:r>
              <a:rPr lang="en-US" sz="3600" dirty="0" smtClean="0"/>
              <a:t>The noun form is found in Isaiah 54:17, Luke 20:14, Gal. 3:18.  They are heirs of salvation.  Full rights as sons.  </a:t>
            </a:r>
            <a:endParaRPr lang="en-US" sz="3600" dirty="0"/>
          </a:p>
          <a:p>
            <a:pPr marL="0" indent="0">
              <a:buNone/>
            </a:pPr>
            <a:r>
              <a:rPr lang="en-US" sz="3600" dirty="0"/>
              <a:t>He will be my son-Theme in I John 2:28-3:1, Galatians 4:4-6, 30, Romans  8:14.-Born of God theme-in John.  Hebrews </a:t>
            </a:r>
            <a:r>
              <a:rPr lang="en-US" sz="3600" dirty="0" smtClean="0"/>
              <a:t>12:5ff.</a:t>
            </a:r>
          </a:p>
          <a:p>
            <a:pPr marL="0" indent="0">
              <a:buNone/>
            </a:pPr>
            <a:endParaRPr lang="en-US" sz="3600" dirty="0"/>
          </a:p>
          <a:p>
            <a:pPr marL="0" indent="0">
              <a:buNone/>
            </a:pPr>
            <a:endParaRPr lang="en-US" dirty="0"/>
          </a:p>
        </p:txBody>
      </p:sp>
    </p:spTree>
    <p:extLst>
      <p:ext uri="{BB962C8B-B14F-4D97-AF65-F5344CB8AC3E}">
        <p14:creationId xmlns:p14="http://schemas.microsoft.com/office/powerpoint/2010/main" val="2023102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10000"/>
          </a:bodyPr>
          <a:lstStyle/>
          <a:p>
            <a:pPr marL="0" indent="0">
              <a:buNone/>
            </a:pPr>
            <a:r>
              <a:rPr lang="en-US" dirty="0"/>
              <a:t>v.8-cowardly, timid-2 Timothy 1:7-8-same word family-Look at foot note in Brighton p. 604.that kind of idea.  The only other times those words occur in Scripture is Matt. 8:26, Mark 4:40 when Jesus calls his disciples cowards when their fear of a storm threatened to overpower their faith.  It probably represents unbelievers with no faith in Christ, although it might describe those who were Christians at one time, but later they cowered in the face of persecution and joined the company of unbelievers.  They chose personal safety over faithfulness to Christ.” </a:t>
            </a:r>
            <a:endParaRPr lang="en-US" dirty="0" smtClean="0"/>
          </a:p>
          <a:p>
            <a:pPr marL="0" indent="0">
              <a:buNone/>
            </a:pPr>
            <a:r>
              <a:rPr lang="en-US" dirty="0" smtClean="0"/>
              <a:t>Like Matthew 13:20-21-seed upon the rocky place</a:t>
            </a:r>
            <a:endParaRPr lang="en-US" dirty="0"/>
          </a:p>
        </p:txBody>
      </p:sp>
    </p:spTree>
    <p:extLst>
      <p:ext uri="{BB962C8B-B14F-4D97-AF65-F5344CB8AC3E}">
        <p14:creationId xmlns:p14="http://schemas.microsoft.com/office/powerpoint/2010/main" val="108306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92500" lnSpcReduction="20000"/>
          </a:bodyPr>
          <a:lstStyle/>
          <a:p>
            <a:pPr marL="0" indent="0">
              <a:buNone/>
            </a:pPr>
            <a:r>
              <a:rPr lang="en-US" dirty="0"/>
              <a:t>The unbelieving or faithless</a:t>
            </a:r>
          </a:p>
          <a:p>
            <a:pPr marL="0" indent="0">
              <a:buNone/>
            </a:pPr>
            <a:r>
              <a:rPr lang="en-US" dirty="0"/>
              <a:t>Detestable or </a:t>
            </a:r>
            <a:r>
              <a:rPr lang="en-US" dirty="0" smtClean="0"/>
              <a:t>abominable-doing detestable or abhorrent things in God’s eyes-Examples-Deut. 18:9-14, Lev. 18:20-30, 20:13.</a:t>
            </a:r>
            <a:endParaRPr lang="en-US" dirty="0"/>
          </a:p>
          <a:p>
            <a:pPr marL="0" indent="0">
              <a:buNone/>
            </a:pPr>
            <a:r>
              <a:rPr lang="en-US" dirty="0"/>
              <a:t>Murderers-Matt. 22:7</a:t>
            </a:r>
          </a:p>
          <a:p>
            <a:pPr marL="0" indent="0">
              <a:buNone/>
            </a:pPr>
            <a:r>
              <a:rPr lang="en-US" dirty="0" err="1"/>
              <a:t>Pornois</a:t>
            </a:r>
            <a:r>
              <a:rPr lang="en-US" dirty="0"/>
              <a:t>-</a:t>
            </a:r>
          </a:p>
          <a:p>
            <a:pPr marL="0" indent="0">
              <a:buNone/>
            </a:pPr>
            <a:r>
              <a:rPr lang="en-US" dirty="0"/>
              <a:t>Sorcerers-where you get the English word pharmaceutical from.  Same word used in Exodus 9:11</a:t>
            </a:r>
          </a:p>
          <a:p>
            <a:pPr marL="0" indent="0">
              <a:buNone/>
            </a:pPr>
            <a:r>
              <a:rPr lang="en-US" dirty="0"/>
              <a:t>Idolaters, and all the false ones (pseudo ones).</a:t>
            </a:r>
          </a:p>
          <a:p>
            <a:pPr marL="0" indent="0">
              <a:buNone/>
            </a:pPr>
            <a:r>
              <a:rPr lang="en-US" dirty="0"/>
              <a:t>All have their part in the lake of burning fire and sulfur or brimstone-20:10, 14.  This is the second death</a:t>
            </a:r>
            <a:r>
              <a:rPr lang="en-US" dirty="0" smtClean="0"/>
              <a:t>.</a:t>
            </a:r>
          </a:p>
          <a:p>
            <a:pPr marL="0" indent="0">
              <a:buNone/>
            </a:pPr>
            <a:r>
              <a:rPr lang="en-US" dirty="0" smtClean="0"/>
              <a:t>Similar lists in 21:27, 22:15</a:t>
            </a:r>
            <a:endParaRPr lang="en-US" dirty="0"/>
          </a:p>
          <a:p>
            <a:pPr marL="0" indent="0">
              <a:buNone/>
            </a:pPr>
            <a:endParaRPr lang="en-US" dirty="0"/>
          </a:p>
        </p:txBody>
      </p:sp>
    </p:spTree>
    <p:extLst>
      <p:ext uri="{BB962C8B-B14F-4D97-AF65-F5344CB8AC3E}">
        <p14:creationId xmlns:p14="http://schemas.microsoft.com/office/powerpoint/2010/main" val="3588919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20000"/>
          </a:bodyPr>
          <a:lstStyle/>
          <a:p>
            <a:pPr marL="0" indent="0">
              <a:buNone/>
            </a:pPr>
            <a:r>
              <a:rPr lang="en-US" dirty="0" smtClean="0"/>
              <a:t>v. 1-“Then I saw”-new part of the vision</a:t>
            </a:r>
          </a:p>
          <a:p>
            <a:pPr marL="0" indent="0">
              <a:buNone/>
            </a:pPr>
            <a:r>
              <a:rPr lang="en-US" dirty="0" smtClean="0"/>
              <a:t>New Heaven and new earth-Isaiah 65:17-25, [51:6,  66:22, 2 Peter 3:7, 10-15], Matthew 24:35, 5:18, Isaiah 24:5-6.</a:t>
            </a:r>
          </a:p>
          <a:p>
            <a:pPr marL="0" indent="0">
              <a:buNone/>
            </a:pPr>
            <a:r>
              <a:rPr lang="en-US" dirty="0" smtClean="0"/>
              <a:t>We saw earth and heaven flee from the presence of Jesus in Chapter 20:11.  A consistent image with His return.  It will signal the end to the old.  Also Rev. 6:14, Hebrews 12:26-29.  </a:t>
            </a:r>
          </a:p>
          <a:p>
            <a:pPr marL="0" indent="0">
              <a:buNone/>
            </a:pPr>
            <a:r>
              <a:rPr lang="en-US" dirty="0" smtClean="0"/>
              <a:t>Now God will create something new or at the very least, renewed.  In fact, all of creation is waiting for this day-Romans 8:22-25.  According to Isaiah 65:17, the former things will not be remembered.  </a:t>
            </a:r>
          </a:p>
          <a:p>
            <a:pPr marL="0" indent="0">
              <a:buNone/>
            </a:pPr>
            <a:r>
              <a:rPr lang="en-US" dirty="0" smtClean="0"/>
              <a:t>What Isaiah pictures is a foreshadowing of the </a:t>
            </a:r>
            <a:r>
              <a:rPr lang="en-US" smtClean="0"/>
              <a:t>even greater new to come.  </a:t>
            </a:r>
            <a:endParaRPr lang="en-US" dirty="0" smtClean="0"/>
          </a:p>
          <a:p>
            <a:pPr marL="0" indent="0">
              <a:buNone/>
            </a:pPr>
            <a:endParaRPr lang="en-US" dirty="0"/>
          </a:p>
        </p:txBody>
      </p:sp>
    </p:spTree>
    <p:extLst>
      <p:ext uri="{BB962C8B-B14F-4D97-AF65-F5344CB8AC3E}">
        <p14:creationId xmlns:p14="http://schemas.microsoft.com/office/powerpoint/2010/main" val="3164088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marL="0" indent="0">
              <a:buNone/>
            </a:pPr>
            <a:r>
              <a:rPr lang="en-US" dirty="0" smtClean="0"/>
              <a:t>v.9-one of the seven angels who had the seven bowls full of the seven last plagues-16:1.</a:t>
            </a:r>
          </a:p>
          <a:p>
            <a:pPr marL="0" indent="0">
              <a:buNone/>
            </a:pPr>
            <a:r>
              <a:rPr lang="en-US" dirty="0" smtClean="0"/>
              <a:t>How did John recognize which angel was which that spoke to him?  Were they distinct?  Recognizable as separate angels?  You would think. </a:t>
            </a:r>
          </a:p>
          <a:p>
            <a:pPr marL="0" indent="0">
              <a:buNone/>
            </a:pPr>
            <a:r>
              <a:rPr lang="en-US" dirty="0" smtClean="0"/>
              <a:t>“Come or come here”-</a:t>
            </a:r>
          </a:p>
          <a:p>
            <a:pPr marL="0" indent="0">
              <a:buNone/>
            </a:pPr>
            <a:r>
              <a:rPr lang="en-US" dirty="0" smtClean="0"/>
              <a:t>It shows that the bride that had been prepared for her husband in vs. 2, the New Jerusalem, is also the wife of the Lamb.  </a:t>
            </a:r>
            <a:endParaRPr lang="en-US" dirty="0"/>
          </a:p>
        </p:txBody>
      </p:sp>
    </p:spTree>
    <p:extLst>
      <p:ext uri="{BB962C8B-B14F-4D97-AF65-F5344CB8AC3E}">
        <p14:creationId xmlns:p14="http://schemas.microsoft.com/office/powerpoint/2010/main" val="495190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a:bodyPr>
          <a:lstStyle/>
          <a:p>
            <a:pPr marL="0" indent="0">
              <a:buNone/>
            </a:pPr>
            <a:r>
              <a:rPr lang="en-US" dirty="0" smtClean="0"/>
              <a:t>The church has now gone from being just betrothed to Christ-2 Corinth. 11:2, to now being fully His bride. </a:t>
            </a:r>
          </a:p>
          <a:p>
            <a:pPr marL="0" indent="0">
              <a:buNone/>
            </a:pPr>
            <a:r>
              <a:rPr lang="en-US" dirty="0" smtClean="0"/>
              <a:t>Matthew 22 and the wedding feast thrown for the Son and Matthew 25-the bridegroom coming for His bride both are depicting the day of Christ’s return where He would come for His betrothed bride and make her His wife in the resurrection.  Thus, the marriage feast of the Lamb in Rev. 19.  It is the heavenly celebration of the official marriage.  It further cements the fact that the New Jerusalem represents the exalted church. </a:t>
            </a:r>
            <a:endParaRPr lang="en-US" dirty="0"/>
          </a:p>
        </p:txBody>
      </p:sp>
    </p:spTree>
    <p:extLst>
      <p:ext uri="{BB962C8B-B14F-4D97-AF65-F5344CB8AC3E}">
        <p14:creationId xmlns:p14="http://schemas.microsoft.com/office/powerpoint/2010/main" val="1927302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lnSpcReduction="10000"/>
          </a:bodyPr>
          <a:lstStyle/>
          <a:p>
            <a:pPr marL="0" indent="0">
              <a:buNone/>
            </a:pPr>
            <a:r>
              <a:rPr lang="en-US" dirty="0"/>
              <a:t>v.10-in the </a:t>
            </a:r>
            <a:r>
              <a:rPr lang="en-US" dirty="0" smtClean="0"/>
              <a:t>Spirit-1:10.</a:t>
            </a:r>
          </a:p>
          <a:p>
            <a:pPr marL="0" indent="0">
              <a:buNone/>
            </a:pPr>
            <a:r>
              <a:rPr lang="en-US" dirty="0" smtClean="0"/>
              <a:t>Not the only person to have this happen-Acts 8:39-Phillip; Elijah-I Kings 18:12, 2Kings 2:16, Ezekiel-3:12, 14, 8:3, 11:1, 24, 43:5, Paul-2 Corinth. 12:2.  </a:t>
            </a:r>
          </a:p>
          <a:p>
            <a:pPr marL="0" indent="0">
              <a:buNone/>
            </a:pPr>
            <a:r>
              <a:rPr lang="en-US" dirty="0" smtClean="0"/>
              <a:t>To a great, high mountain-Perhaps a reference to the mountain of the Lord mentioned over and over in Isaiah-representing Christ’s kingdom.  </a:t>
            </a:r>
          </a:p>
          <a:p>
            <a:pPr marL="0" indent="0">
              <a:buNone/>
            </a:pPr>
            <a:r>
              <a:rPr lang="en-US" dirty="0" smtClean="0"/>
              <a:t>Isaiah 2:2-5, 11:9, 25:6, 56:7, 65:25, Joel 3:17-18,  Zechariah 8:3</a:t>
            </a:r>
          </a:p>
          <a:p>
            <a:pPr marL="0" indent="0">
              <a:buNone/>
            </a:pPr>
            <a:r>
              <a:rPr lang="en-US" dirty="0" smtClean="0"/>
              <a:t>Now once again, is this </a:t>
            </a:r>
            <a:r>
              <a:rPr lang="en-US" smtClean="0"/>
              <a:t>a literal mountain </a:t>
            </a:r>
            <a:r>
              <a:rPr lang="en-US" dirty="0" smtClean="0"/>
              <a:t>or a figurative mountain?  Good question.  </a:t>
            </a:r>
            <a:endParaRPr lang="en-US" dirty="0"/>
          </a:p>
        </p:txBody>
      </p:sp>
    </p:spTree>
    <p:extLst>
      <p:ext uri="{BB962C8B-B14F-4D97-AF65-F5344CB8AC3E}">
        <p14:creationId xmlns:p14="http://schemas.microsoft.com/office/powerpoint/2010/main" val="1188086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p:spPr>
        <p:txBody>
          <a:bodyPr>
            <a:normAutofit fontScale="85000" lnSpcReduction="10000"/>
          </a:bodyPr>
          <a:lstStyle/>
          <a:p>
            <a:pPr marL="0" indent="0">
              <a:buNone/>
            </a:pPr>
            <a:r>
              <a:rPr lang="en-US" dirty="0" smtClean="0"/>
              <a:t>v. 11-The New Jerusalem is “having the glory of God”.</a:t>
            </a:r>
          </a:p>
          <a:p>
            <a:pPr marL="0" indent="0">
              <a:buNone/>
            </a:pPr>
            <a:r>
              <a:rPr lang="en-US" dirty="0" smtClean="0"/>
              <a:t>The glory is the radiance of God-We can think of Moses radiating the glory of God when he came down off the mountain-Exodus 34:29ff.</a:t>
            </a:r>
          </a:p>
          <a:p>
            <a:pPr marL="0" indent="0">
              <a:buNone/>
            </a:pPr>
            <a:r>
              <a:rPr lang="en-US" dirty="0" smtClean="0"/>
              <a:t>Jesus-at His Transfiguration-Matt. 17:2.</a:t>
            </a:r>
          </a:p>
          <a:p>
            <a:pPr marL="0" indent="0">
              <a:buNone/>
            </a:pPr>
            <a:r>
              <a:rPr lang="en-US" dirty="0" smtClean="0"/>
              <a:t>“the radiance”-</a:t>
            </a:r>
            <a:r>
              <a:rPr lang="en-US" dirty="0" err="1" smtClean="0"/>
              <a:t>fosteir</a:t>
            </a:r>
            <a:r>
              <a:rPr lang="en-US" dirty="0" smtClean="0"/>
              <a:t>-star-light-compound word of light and star.  The light it is radiating. </a:t>
            </a:r>
            <a:r>
              <a:rPr lang="en-US" dirty="0"/>
              <a:t>Used in Phil. 2:15 for a star. </a:t>
            </a:r>
            <a:r>
              <a:rPr lang="en-US" dirty="0" smtClean="0"/>
              <a:t>A heavenly body that generated its own light.</a:t>
            </a:r>
          </a:p>
          <a:p>
            <a:pPr marL="0" indent="0">
              <a:buNone/>
            </a:pPr>
            <a:r>
              <a:rPr lang="en-US" dirty="0" smtClean="0"/>
              <a:t>Brighton- “Here in 21:11 John sees that adornment as ‘the glory of God’ because of Jesus Christ, but it is unseen to the human eye.  Now, after the resurrection and the restoration of heaven and earth, the church is adorned with this glory for all to see.”-p. 609-610.</a:t>
            </a:r>
          </a:p>
        </p:txBody>
      </p:sp>
    </p:spTree>
    <p:extLst>
      <p:ext uri="{BB962C8B-B14F-4D97-AF65-F5344CB8AC3E}">
        <p14:creationId xmlns:p14="http://schemas.microsoft.com/office/powerpoint/2010/main" val="477884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L="0" indent="0">
              <a:buNone/>
            </a:pPr>
            <a:r>
              <a:rPr lang="en-US" sz="4000" dirty="0"/>
              <a:t>It is like a precious stone, like jasper, clear or translucent as crystal.  The English word jasper comes from this Greek word.-Also in Rev. 4:3</a:t>
            </a:r>
          </a:p>
          <a:p>
            <a:pPr marL="0" indent="0">
              <a:buNone/>
            </a:pPr>
            <a:endParaRPr lang="en-US" dirty="0"/>
          </a:p>
        </p:txBody>
      </p:sp>
    </p:spTree>
    <p:extLst>
      <p:ext uri="{BB962C8B-B14F-4D97-AF65-F5344CB8AC3E}">
        <p14:creationId xmlns:p14="http://schemas.microsoft.com/office/powerpoint/2010/main" val="1194220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291418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399" y="457200"/>
            <a:ext cx="3217889"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49" y="2743200"/>
            <a:ext cx="2353483"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577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0" indent="0">
              <a:buNone/>
            </a:pPr>
            <a:r>
              <a:rPr lang="en-US" dirty="0" smtClean="0"/>
              <a:t>v. 12- “A great, high wall”-Like the original city of Jerusalem.  </a:t>
            </a:r>
          </a:p>
          <a:p>
            <a:pPr marL="0" indent="0">
              <a:buNone/>
            </a:pPr>
            <a:r>
              <a:rPr lang="en-US" dirty="0" smtClean="0"/>
              <a:t>Show picture-p. 493 in Lutheran Study Bible.  David took the stronghold of Zion, which was a city of the </a:t>
            </a:r>
            <a:r>
              <a:rPr lang="en-US" dirty="0" err="1" smtClean="0"/>
              <a:t>Jebusites</a:t>
            </a:r>
            <a:r>
              <a:rPr lang="en-US" dirty="0" smtClean="0"/>
              <a:t> that David conquered-2 Samuel 5.  He made it into his capital.  2 Samuel 5:9.  </a:t>
            </a:r>
          </a:p>
          <a:p>
            <a:pPr marL="0" indent="0">
              <a:buNone/>
            </a:pPr>
            <a:r>
              <a:rPr lang="en-US" dirty="0" smtClean="0"/>
              <a:t>Later, Solomon expanded the city to include the site of Abraham’s altar-Mt. Moriah and built the temple there.  Show picture-p. 548 in Lutheran Study Bible.  </a:t>
            </a:r>
            <a:endParaRPr lang="en-US" dirty="0"/>
          </a:p>
        </p:txBody>
      </p:sp>
    </p:spTree>
    <p:extLst>
      <p:ext uri="{BB962C8B-B14F-4D97-AF65-F5344CB8AC3E}">
        <p14:creationId xmlns:p14="http://schemas.microsoft.com/office/powerpoint/2010/main" val="968487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65105" y="1447800"/>
            <a:ext cx="4048995"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447800"/>
            <a:ext cx="4230028"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601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buNone/>
            </a:pPr>
            <a:r>
              <a:rPr lang="en-US" dirty="0" smtClean="0"/>
              <a:t>The walls had a history-The walls around Jerusalem were broken down during Babylon’s siege in 2 Kings 25:10.  Nehemiah then headed up the rebuilding of the wall project in Nehemiah.  It was completed-Nehemiah 6:15-7:4.  The gates were to be opened only during the day and shut at night.  </a:t>
            </a:r>
          </a:p>
          <a:p>
            <a:pPr marL="0" indent="0">
              <a:buNone/>
            </a:pPr>
            <a:r>
              <a:rPr lang="en-US" dirty="0" smtClean="0"/>
              <a:t>Why does the city need walls?  What might they represent?  Read Brighton p. 610ff.</a:t>
            </a:r>
            <a:endParaRPr lang="en-US" dirty="0"/>
          </a:p>
        </p:txBody>
      </p:sp>
    </p:spTree>
    <p:extLst>
      <p:ext uri="{BB962C8B-B14F-4D97-AF65-F5344CB8AC3E}">
        <p14:creationId xmlns:p14="http://schemas.microsoft.com/office/powerpoint/2010/main" val="212602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normAutofit fontScale="92500" lnSpcReduction="20000"/>
          </a:bodyPr>
          <a:lstStyle/>
          <a:p>
            <a:pPr marL="0" indent="0">
              <a:buNone/>
            </a:pPr>
            <a:r>
              <a:rPr lang="en-US" dirty="0" smtClean="0"/>
              <a:t>12 gates-Unusual for ancient cities</a:t>
            </a:r>
          </a:p>
          <a:p>
            <a:pPr marL="0" indent="0">
              <a:buNone/>
            </a:pPr>
            <a:r>
              <a:rPr lang="en-US" dirty="0" smtClean="0"/>
              <a:t>Brighton- “It was common for ancient Near Eastern cities to have only a single gate because the gate was more vulnerable to attack and was more difficult to defend than the wall.  The twelves gates of the new Jerusalem ‘symbolize abundant entrance.’-p. 611.</a:t>
            </a:r>
          </a:p>
          <a:p>
            <a:pPr marL="0" indent="0">
              <a:buNone/>
            </a:pPr>
            <a:r>
              <a:rPr lang="en-US" dirty="0" smtClean="0"/>
              <a:t>This fits the vision that Ezekiel received of the restored, rebuilt temple and holy city.  Ezekiel 40-48.  In Ezekiel 48, it says that this city will have 12 gates with the names of the 12 tribes of Israel on them.  Now who are the 12 tribes of Israel now?  Represents the church.  We saw this in Rev. 7, as the 144,000 is described as the sons of Israel.  The ones sealed by the angels.  It could include the Old Testament believers as the first “church”.</a:t>
            </a:r>
            <a:endParaRPr lang="en-US" dirty="0"/>
          </a:p>
        </p:txBody>
      </p:sp>
    </p:spTree>
    <p:extLst>
      <p:ext uri="{BB962C8B-B14F-4D97-AF65-F5344CB8AC3E}">
        <p14:creationId xmlns:p14="http://schemas.microsoft.com/office/powerpoint/2010/main" val="4105524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a:bodyPr>
          <a:lstStyle/>
          <a:p>
            <a:pPr marL="0" indent="0">
              <a:buNone/>
            </a:pPr>
            <a:r>
              <a:rPr lang="en-US" dirty="0" smtClean="0"/>
              <a:t>Will depart or go away or pass away-Rev. 21:1, 4, like v. 4-the first things have passed away.   Usually the verb is used to describe someone going away or departing from one’s presence or following.  (John 6:22, 66, 11:46, 20:10).  A perfect tense usually implies the events are set in motion and continues into the future-Could be the idea found in Romans 8:20, Isaiah 24:5-6.  It could imply the old is not necessarily destroyed, but goes away for the new to come.  How some understand it.  However other passages clearly speak of the old being destroyed.    Revelation 20:11 seems to imply this as well. </a:t>
            </a:r>
            <a:endParaRPr lang="en-US" dirty="0"/>
          </a:p>
        </p:txBody>
      </p:sp>
    </p:spTree>
    <p:extLst>
      <p:ext uri="{BB962C8B-B14F-4D97-AF65-F5344CB8AC3E}">
        <p14:creationId xmlns:p14="http://schemas.microsoft.com/office/powerpoint/2010/main" val="3293926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normAutofit fontScale="92500" lnSpcReduction="20000"/>
          </a:bodyPr>
          <a:lstStyle/>
          <a:p>
            <a:pPr marL="0" indent="0">
              <a:buNone/>
            </a:pPr>
            <a:r>
              <a:rPr lang="en-US" dirty="0" smtClean="0"/>
              <a:t>v. 14-12 foundations or foundation stones-</a:t>
            </a:r>
          </a:p>
          <a:p>
            <a:pPr marL="0" indent="0">
              <a:buNone/>
            </a:pPr>
            <a:r>
              <a:rPr lang="en-US" dirty="0" smtClean="0"/>
              <a:t>We could think of the 12 memorial stones placed in the Jordan after the nation of Israel passed into the Promised Land.  It was to remember the day the Lord entered the land by way of His ark and his parting of the water to do it.  </a:t>
            </a:r>
          </a:p>
          <a:p>
            <a:pPr marL="0" indent="0">
              <a:buNone/>
            </a:pPr>
            <a:r>
              <a:rPr lang="en-US" dirty="0" smtClean="0"/>
              <a:t>It could represent Ephesians 2:19-22.  The church was built upon the foundation the prophets and the apostles with Christ as the chief cornerstone.  Further evidence that this city represents the church.  -Allusion to this city in Hebrews 11:10.</a:t>
            </a:r>
          </a:p>
          <a:p>
            <a:pPr marL="0" indent="0">
              <a:buNone/>
            </a:pPr>
            <a:r>
              <a:rPr lang="en-US" dirty="0" smtClean="0"/>
              <a:t>Because the names of the apostles are written on those stones.  Both testaments are represented, yet one common story.  </a:t>
            </a:r>
            <a:endParaRPr lang="en-US" dirty="0"/>
          </a:p>
        </p:txBody>
      </p:sp>
    </p:spTree>
    <p:extLst>
      <p:ext uri="{BB962C8B-B14F-4D97-AF65-F5344CB8AC3E}">
        <p14:creationId xmlns:p14="http://schemas.microsoft.com/office/powerpoint/2010/main" val="1589291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lstStyle/>
          <a:p>
            <a:pPr marL="0" indent="0">
              <a:buNone/>
            </a:pPr>
            <a:r>
              <a:rPr lang="en-US" dirty="0" smtClean="0"/>
              <a:t>v. 15-Why the measuring?  Connects with Ezekiel 40:3ff.  This man whose appearance was like bronze has the measuring reed in his hand-Connects perhaps with the figure in Revelation 10.  Is this Christ?  Is it an angel?  An angel in Revelation.  </a:t>
            </a:r>
          </a:p>
          <a:p>
            <a:pPr marL="0" indent="0">
              <a:buNone/>
            </a:pPr>
            <a:r>
              <a:rPr lang="en-US" dirty="0" smtClean="0"/>
              <a:t>We see this also in Zechariah 2:1-5.  Read about the potential purpose of this measuring-Brighton p. 614.  </a:t>
            </a:r>
            <a:endParaRPr lang="en-US" dirty="0"/>
          </a:p>
        </p:txBody>
      </p:sp>
    </p:spTree>
    <p:extLst>
      <p:ext uri="{BB962C8B-B14F-4D97-AF65-F5344CB8AC3E}">
        <p14:creationId xmlns:p14="http://schemas.microsoft.com/office/powerpoint/2010/main" val="3466737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85000" lnSpcReduction="10000"/>
          </a:bodyPr>
          <a:lstStyle/>
          <a:p>
            <a:pPr marL="0" indent="0">
              <a:buNone/>
            </a:pPr>
            <a:r>
              <a:rPr lang="en-US" dirty="0" smtClean="0"/>
              <a:t>v. 16-foursome-Square or cube was considered the perfect shape.  A perfect cube.</a:t>
            </a:r>
          </a:p>
          <a:p>
            <a:pPr marL="0" indent="0">
              <a:buNone/>
            </a:pPr>
            <a:r>
              <a:rPr lang="en-US" dirty="0" smtClean="0"/>
              <a:t>Measured 12,000 stadia- A Greek “</a:t>
            </a:r>
            <a:r>
              <a:rPr lang="en-US" dirty="0" err="1" smtClean="0"/>
              <a:t>stade</a:t>
            </a:r>
            <a:r>
              <a:rPr lang="en-US" dirty="0" smtClean="0"/>
              <a:t>” measured 600 Greek feet (625 Roman feet), the equivalent of around 607 English feet.  It would equal about 1,380 English miles.  Thus the city would be about 1,380 miles long, and wide and high.</a:t>
            </a:r>
          </a:p>
          <a:p>
            <a:pPr marL="0" indent="0">
              <a:buNone/>
            </a:pPr>
            <a:r>
              <a:rPr lang="en-US" dirty="0" smtClean="0"/>
              <a:t>Brighton- “Whatever one makes of these measurements, the size and scope of the holy city Jerusalem in Rev. 21 certainly declares that it is all encompassing in its perfection and splendor.”-p. 615.</a:t>
            </a:r>
          </a:p>
          <a:p>
            <a:pPr marL="0" indent="0">
              <a:buNone/>
            </a:pPr>
            <a:r>
              <a:rPr lang="en-US" dirty="0" smtClean="0"/>
              <a:t>It would be roughly the distance from New York City to Miami, FL to Lincoln, Nebraska.  The whole Southern portion of the United States, but also it would be that high.  </a:t>
            </a:r>
            <a:endParaRPr lang="en-US" dirty="0"/>
          </a:p>
        </p:txBody>
      </p:sp>
    </p:spTree>
    <p:extLst>
      <p:ext uri="{BB962C8B-B14F-4D97-AF65-F5344CB8AC3E}">
        <p14:creationId xmlns:p14="http://schemas.microsoft.com/office/powerpoint/2010/main" val="1722975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buNone/>
            </a:pPr>
            <a:r>
              <a:rPr lang="en-US" dirty="0" smtClean="0"/>
              <a:t>The walls themselves would be 144 cubits-roughly 216 feet or 72 yards.  144-square of 12.  representative number.  </a:t>
            </a:r>
          </a:p>
          <a:p>
            <a:pPr marL="0" indent="0">
              <a:buNone/>
            </a:pPr>
            <a:r>
              <a:rPr lang="en-US" dirty="0" smtClean="0"/>
              <a:t>v. 18-the city radiated like jasper because the walls were built of jasper.  The city streets were made of gold.  </a:t>
            </a:r>
          </a:p>
          <a:p>
            <a:pPr marL="0" indent="0">
              <a:buNone/>
            </a:pPr>
            <a:r>
              <a:rPr lang="en-US" dirty="0" smtClean="0"/>
              <a:t>The foundation stones are listed.  A stone representing about every color.  </a:t>
            </a:r>
          </a:p>
          <a:p>
            <a:pPr marL="0" indent="0">
              <a:buNone/>
            </a:pPr>
            <a:r>
              <a:rPr lang="en-US" dirty="0" smtClean="0"/>
              <a:t>Once again, this connects with Isaiah 54:11-12.  </a:t>
            </a:r>
            <a:endParaRPr lang="en-US" dirty="0"/>
          </a:p>
        </p:txBody>
      </p:sp>
    </p:spTree>
    <p:extLst>
      <p:ext uri="{BB962C8B-B14F-4D97-AF65-F5344CB8AC3E}">
        <p14:creationId xmlns:p14="http://schemas.microsoft.com/office/powerpoint/2010/main" val="1219075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fontScale="85000" lnSpcReduction="20000"/>
          </a:bodyPr>
          <a:lstStyle/>
          <a:p>
            <a:pPr marL="0" indent="0">
              <a:buNone/>
            </a:pPr>
            <a:r>
              <a:rPr lang="en-US" dirty="0" smtClean="0"/>
              <a:t>Jasper-Can be many colors-they say the rarest is green.  </a:t>
            </a:r>
          </a:p>
          <a:p>
            <a:pPr marL="0" indent="0">
              <a:buNone/>
            </a:pPr>
            <a:r>
              <a:rPr lang="en-US" dirty="0" smtClean="0"/>
              <a:t>Sapphire-Can be found in many color types, but typically thought of as a blue hew.  </a:t>
            </a:r>
          </a:p>
          <a:p>
            <a:pPr marL="0" indent="0">
              <a:buNone/>
            </a:pPr>
            <a:r>
              <a:rPr lang="en-US" dirty="0" smtClean="0"/>
              <a:t>Agate-can have different colors-different type of rock-formed within volcanic and metaphoric rock. </a:t>
            </a:r>
          </a:p>
          <a:p>
            <a:pPr marL="0" indent="0">
              <a:buNone/>
            </a:pPr>
            <a:r>
              <a:rPr lang="en-US" dirty="0" smtClean="0"/>
              <a:t>Emerald-green in color.</a:t>
            </a:r>
          </a:p>
          <a:p>
            <a:pPr marL="0" indent="0">
              <a:buNone/>
            </a:pPr>
            <a:r>
              <a:rPr lang="en-US" dirty="0" smtClean="0"/>
              <a:t>Onyx-Usually has light and dark bands-black and white. </a:t>
            </a:r>
          </a:p>
          <a:p>
            <a:pPr marL="0" indent="0">
              <a:buNone/>
            </a:pPr>
            <a:r>
              <a:rPr lang="en-US" dirty="0" smtClean="0"/>
              <a:t>Carnelian-typically orange or reddish hew.  </a:t>
            </a:r>
          </a:p>
          <a:p>
            <a:pPr marL="0" indent="0">
              <a:buNone/>
            </a:pPr>
            <a:r>
              <a:rPr lang="en-US" dirty="0" err="1" smtClean="0"/>
              <a:t>Chrysolite</a:t>
            </a:r>
            <a:r>
              <a:rPr lang="en-US" dirty="0" smtClean="0"/>
              <a:t>-Can be different colors, but a green or orange or yellow hew is typical.  </a:t>
            </a:r>
          </a:p>
          <a:p>
            <a:pPr marL="0" indent="0">
              <a:buNone/>
            </a:pPr>
            <a:r>
              <a:rPr lang="en-US" dirty="0" smtClean="0"/>
              <a:t>Beryl-Can be many different colors</a:t>
            </a:r>
          </a:p>
          <a:p>
            <a:pPr marL="0" indent="0">
              <a:buNone/>
            </a:pPr>
            <a:r>
              <a:rPr lang="en-US" dirty="0" smtClean="0"/>
              <a:t>Topaz-A brownish color.</a:t>
            </a:r>
          </a:p>
          <a:p>
            <a:pPr marL="0" indent="0">
              <a:buNone/>
            </a:pPr>
            <a:r>
              <a:rPr lang="en-US" dirty="0" err="1" smtClean="0"/>
              <a:t>Chrysoprase</a:t>
            </a:r>
            <a:r>
              <a:rPr lang="en-US" dirty="0" smtClean="0"/>
              <a:t>-Greenish stone</a:t>
            </a:r>
          </a:p>
          <a:p>
            <a:pPr marL="0" indent="0">
              <a:buNone/>
            </a:pPr>
            <a:r>
              <a:rPr lang="en-US" dirty="0" smtClean="0"/>
              <a:t>Jacinth-reddish stone</a:t>
            </a:r>
          </a:p>
          <a:p>
            <a:pPr marL="0" indent="0">
              <a:buNone/>
            </a:pPr>
            <a:r>
              <a:rPr lang="en-US" dirty="0" smtClean="0"/>
              <a:t>Amethyst-purple stone.</a:t>
            </a:r>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674205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23227" y="4680455"/>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503" y="2781244"/>
            <a:ext cx="1600200" cy="156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856" y="790728"/>
            <a:ext cx="1912920" cy="1519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1164" y="124258"/>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8955" y="2641455"/>
            <a:ext cx="1994737" cy="1494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4743" y="4726131"/>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725" y="4773323"/>
            <a:ext cx="245745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266266"/>
            <a:ext cx="191452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2887" y="2473036"/>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387" y="505693"/>
            <a:ext cx="2225356" cy="1475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04600" y="4604903"/>
            <a:ext cx="1818627" cy="1818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89890" y="2608778"/>
            <a:ext cx="1699933" cy="1699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092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6019800"/>
          </a:xfrm>
        </p:spPr>
        <p:txBody>
          <a:bodyPr>
            <a:normAutofit fontScale="92500" lnSpcReduction="10000"/>
          </a:bodyPr>
          <a:lstStyle/>
          <a:p>
            <a:pPr marL="0" indent="0">
              <a:buNone/>
            </a:pPr>
            <a:r>
              <a:rPr lang="en-US" dirty="0" smtClean="0"/>
              <a:t>v. 21-Twelves gates were twelve pearls-One of the rarest and most expensive finds on earth.  Made of a single pearl-One big pearl.  </a:t>
            </a:r>
          </a:p>
          <a:p>
            <a:pPr marL="0" indent="0">
              <a:buNone/>
            </a:pPr>
            <a:r>
              <a:rPr lang="en-US" dirty="0" smtClean="0"/>
              <a:t>Street of gold.  Street fit for a king.  </a:t>
            </a:r>
          </a:p>
          <a:p>
            <a:pPr marL="0" indent="0">
              <a:buNone/>
            </a:pPr>
            <a:r>
              <a:rPr lang="en-US" dirty="0" smtClean="0"/>
              <a:t>v</a:t>
            </a:r>
            <a:r>
              <a:rPr lang="en-US" dirty="0"/>
              <a:t>. 22-Does not see a temple in it-Read Brighton p. 618.  Temple-</a:t>
            </a:r>
            <a:r>
              <a:rPr lang="en-US" dirty="0" err="1"/>
              <a:t>vaos</a:t>
            </a:r>
            <a:r>
              <a:rPr lang="en-US" dirty="0"/>
              <a:t>-as in the innermost part of the temple, the sanctuary- No need for a specific place for God to dwell in the city because he is everywhere and can be seen.  </a:t>
            </a:r>
            <a:r>
              <a:rPr lang="en-US" dirty="0" smtClean="0"/>
              <a:t>The Father and Jesus </a:t>
            </a:r>
            <a:r>
              <a:rPr lang="en-US" dirty="0"/>
              <a:t>are the temple for the people. </a:t>
            </a:r>
            <a:endParaRPr lang="en-US" dirty="0" smtClean="0"/>
          </a:p>
          <a:p>
            <a:pPr marL="0" indent="0">
              <a:buNone/>
            </a:pPr>
            <a:r>
              <a:rPr lang="en-US" dirty="0" smtClean="0"/>
              <a:t>Jesus alluded to this in John 1:14, 2:19ff.  Matt. 12:6-”Something greater than the temple is here.”.</a:t>
            </a:r>
          </a:p>
          <a:p>
            <a:pPr marL="0" indent="0">
              <a:buNone/>
            </a:pPr>
            <a:r>
              <a:rPr lang="en-US" dirty="0" smtClean="0"/>
              <a:t>Ezekiel 37:24-28.  </a:t>
            </a:r>
            <a:endParaRPr lang="en-US" dirty="0"/>
          </a:p>
        </p:txBody>
      </p:sp>
    </p:spTree>
    <p:extLst>
      <p:ext uri="{BB962C8B-B14F-4D97-AF65-F5344CB8AC3E}">
        <p14:creationId xmlns:p14="http://schemas.microsoft.com/office/powerpoint/2010/main" val="2447948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marL="0" indent="0">
              <a:buNone/>
            </a:pPr>
            <a:r>
              <a:rPr lang="en-US" sz="3600" dirty="0" smtClean="0"/>
              <a:t>v</a:t>
            </a:r>
            <a:r>
              <a:rPr lang="en-US" sz="3600" dirty="0"/>
              <a:t>. 23-God’s glory provides the light.  Like in Isaiah 60:14, 19.</a:t>
            </a:r>
          </a:p>
          <a:p>
            <a:pPr marL="0" indent="0">
              <a:buNone/>
            </a:pPr>
            <a:r>
              <a:rPr lang="en-US" sz="3600" dirty="0"/>
              <a:t>Jesus of course-the light of the world-John 1:9, 8:12, 3:19, 12:35.</a:t>
            </a:r>
          </a:p>
          <a:p>
            <a:pPr marL="0" indent="0">
              <a:buNone/>
            </a:pPr>
            <a:r>
              <a:rPr lang="en-US" sz="3600" dirty="0" smtClean="0"/>
              <a:t>Plus, the tracking of time is not necessary, which was part of the reason why the Lord created the sun and moon.  The light no longer needs to be governed.  The light or glory of the Lord radiates into every part of the new heaven and earth.  </a:t>
            </a:r>
            <a:endParaRPr lang="en-US" sz="3600" dirty="0"/>
          </a:p>
        </p:txBody>
      </p:sp>
    </p:spTree>
    <p:extLst>
      <p:ext uri="{BB962C8B-B14F-4D97-AF65-F5344CB8AC3E}">
        <p14:creationId xmlns:p14="http://schemas.microsoft.com/office/powerpoint/2010/main" val="2113256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marL="0" indent="0">
              <a:buNone/>
            </a:pPr>
            <a:r>
              <a:rPr lang="en-US" sz="3600" dirty="0" smtClean="0"/>
              <a:t>v</a:t>
            </a:r>
            <a:r>
              <a:rPr lang="en-US" sz="3600" dirty="0"/>
              <a:t>. </a:t>
            </a:r>
            <a:r>
              <a:rPr lang="en-US" sz="3600" dirty="0" smtClean="0"/>
              <a:t>24-Nations walking </a:t>
            </a:r>
            <a:r>
              <a:rPr lang="en-US" sz="3600" dirty="0"/>
              <a:t>by the light-Isaiah </a:t>
            </a:r>
            <a:r>
              <a:rPr lang="en-US" sz="3600" dirty="0" smtClean="0"/>
              <a:t>2:1-5, 9:2ff</a:t>
            </a:r>
            <a:r>
              <a:rPr lang="en-US" sz="3600" dirty="0"/>
              <a:t>, </a:t>
            </a:r>
            <a:r>
              <a:rPr lang="en-US" sz="3600" dirty="0" smtClean="0"/>
              <a:t>60:1-6, Psalm 118:27-John </a:t>
            </a:r>
            <a:r>
              <a:rPr lang="en-US" sz="3600" dirty="0"/>
              <a:t>3:19, 11:9-10, </a:t>
            </a:r>
            <a:r>
              <a:rPr lang="en-US" sz="3600" dirty="0" smtClean="0"/>
              <a:t>8:12.</a:t>
            </a:r>
          </a:p>
          <a:p>
            <a:pPr marL="0" indent="0">
              <a:buNone/>
            </a:pPr>
            <a:r>
              <a:rPr lang="en-US" sz="3600" dirty="0" smtClean="0"/>
              <a:t>Kings of the earth-Brighton- “</a:t>
            </a:r>
            <a:r>
              <a:rPr lang="en-US" sz="3600" dirty="0" err="1" smtClean="0"/>
              <a:t>Lenski</a:t>
            </a:r>
            <a:r>
              <a:rPr lang="en-US" sz="3600" dirty="0" smtClean="0"/>
              <a:t> is correct when he says that ‘the nations’ are the glorified saints, and that the term ‘the kings of the earth’ is used to ‘convey the idea that not all these powers of the earth were won for Satan, but that the Lamb, too, won many of their number for himself.”-p. 620</a:t>
            </a:r>
          </a:p>
          <a:p>
            <a:pPr marL="0" indent="0">
              <a:buNone/>
            </a:pPr>
            <a:endParaRPr lang="en-US" dirty="0"/>
          </a:p>
        </p:txBody>
      </p:sp>
    </p:spTree>
    <p:extLst>
      <p:ext uri="{BB962C8B-B14F-4D97-AF65-F5344CB8AC3E}">
        <p14:creationId xmlns:p14="http://schemas.microsoft.com/office/powerpoint/2010/main" val="3765188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dirty="0" smtClean="0"/>
              <a:t>v. 25-the gates will never be shut-Read Brighton p. 621.  Signifies that all the enemies of the church are gone, there is nothing to fear.  All have access to God and His presence freely.  </a:t>
            </a:r>
            <a:endParaRPr lang="en-US" dirty="0"/>
          </a:p>
          <a:p>
            <a:pPr marL="0" indent="0">
              <a:buNone/>
            </a:pPr>
            <a:r>
              <a:rPr lang="en-US" dirty="0" smtClean="0"/>
              <a:t>Echoes Isaiah 60:11.  </a:t>
            </a:r>
          </a:p>
          <a:p>
            <a:pPr marL="0" indent="0">
              <a:buNone/>
            </a:pPr>
            <a:r>
              <a:rPr lang="en-US" dirty="0" smtClean="0"/>
              <a:t>v. 26- “The purpose of them remaining open is so that through them the wealth of nations and their kings may be brought into the city in a worshipful procession.  They will all honor and worship the Father and Jesus, the Son.  </a:t>
            </a:r>
            <a:endParaRPr lang="en-US" dirty="0"/>
          </a:p>
        </p:txBody>
      </p:sp>
    </p:spTree>
    <p:extLst>
      <p:ext uri="{BB962C8B-B14F-4D97-AF65-F5344CB8AC3E}">
        <p14:creationId xmlns:p14="http://schemas.microsoft.com/office/powerpoint/2010/main" val="2387859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0" indent="0">
              <a:buNone/>
            </a:pPr>
            <a:r>
              <a:rPr lang="en-US" dirty="0" smtClean="0"/>
              <a:t>Not actually the same word used in Matthew 24:35-the word there is one that means “to pass away as in disappear, come to an end.”  Same word as Matt. 5:18, James 1:10-like a flower passing away.  2 Corinthians 5:17, Luke 21:32, Same word as 2 Peter 3:10-key understanding.</a:t>
            </a:r>
          </a:p>
          <a:p>
            <a:pPr marL="0" indent="0">
              <a:buNone/>
            </a:pPr>
            <a:r>
              <a:rPr lang="en-US" dirty="0" smtClean="0"/>
              <a:t>Look at 2 Peter 3 again.  </a:t>
            </a:r>
            <a:endParaRPr lang="en-US" dirty="0"/>
          </a:p>
        </p:txBody>
      </p:sp>
    </p:spTree>
    <p:extLst>
      <p:ext uri="{BB962C8B-B14F-4D97-AF65-F5344CB8AC3E}">
        <p14:creationId xmlns:p14="http://schemas.microsoft.com/office/powerpoint/2010/main" val="1428250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L="0" indent="0">
              <a:buNone/>
            </a:pPr>
            <a:r>
              <a:rPr lang="en-US" dirty="0" smtClean="0"/>
              <a:t>v. 27-Unclean-Why would anyone be unclean?  Due to sin.  Jesus reveals this in Mark 7:14-23.  What comes out of a man, due to his sinful nature, is what makes one unclean.  </a:t>
            </a:r>
          </a:p>
          <a:p>
            <a:pPr marL="0" indent="0">
              <a:buNone/>
            </a:pPr>
            <a:r>
              <a:rPr lang="en-US" dirty="0" smtClean="0"/>
              <a:t>Examples he lists-evil thoughts, sexual immorality, theft, murder, adultery, coveting, wickedness, deceit, sensuality, envy, slander, pride, foolishness.  </a:t>
            </a:r>
          </a:p>
          <a:p>
            <a:pPr marL="0" indent="0">
              <a:buNone/>
            </a:pPr>
            <a:r>
              <a:rPr lang="en-US" dirty="0" smtClean="0"/>
              <a:t>Nothing considered sinful will ever enter into his city, and those who would walk in it.  </a:t>
            </a:r>
          </a:p>
          <a:p>
            <a:pPr marL="0" indent="0">
              <a:buNone/>
            </a:pPr>
            <a:endParaRPr lang="en-US" dirty="0"/>
          </a:p>
        </p:txBody>
      </p:sp>
    </p:spTree>
    <p:extLst>
      <p:ext uri="{BB962C8B-B14F-4D97-AF65-F5344CB8AC3E}">
        <p14:creationId xmlns:p14="http://schemas.microsoft.com/office/powerpoint/2010/main" val="1423490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10000"/>
          </a:bodyPr>
          <a:lstStyle/>
          <a:p>
            <a:r>
              <a:rPr lang="en-US" sz="4400" b="1" dirty="0" err="1">
                <a:latin typeface="Bwgrkl"/>
              </a:rPr>
              <a:t>bde,lugma</a:t>
            </a:r>
            <a:r>
              <a:rPr lang="en-US" dirty="0">
                <a:latin typeface="Arial"/>
              </a:rPr>
              <a:t>, </a:t>
            </a:r>
            <a:r>
              <a:rPr lang="en-US" sz="4400" b="1" dirty="0" err="1">
                <a:latin typeface="Bwgrkl"/>
              </a:rPr>
              <a:t>atoj</a:t>
            </a:r>
            <a:r>
              <a:rPr lang="en-US" dirty="0">
                <a:latin typeface="Arial"/>
              </a:rPr>
              <a:t>, </a:t>
            </a:r>
            <a:r>
              <a:rPr lang="en-US" sz="4400" b="1" dirty="0">
                <a:latin typeface="Bwgrkl"/>
              </a:rPr>
              <a:t>to, </a:t>
            </a:r>
            <a:r>
              <a:rPr lang="en-US" i="1" dirty="0">
                <a:latin typeface="Arial"/>
              </a:rPr>
              <a:t>abomination, detestable thing </a:t>
            </a:r>
            <a:r>
              <a:rPr lang="en-US" dirty="0">
                <a:latin typeface="Arial"/>
              </a:rPr>
              <a:t>esp. of idolatry </a:t>
            </a:r>
            <a:r>
              <a:rPr lang="en-US" u="sng" dirty="0">
                <a:solidFill>
                  <a:srgbClr val="01AA01"/>
                </a:solidFill>
                <a:latin typeface="Arial"/>
                <a:hlinkClick r:id="rId2"/>
              </a:rPr>
              <a:t>Lk 16:15</a:t>
            </a:r>
            <a:r>
              <a:rPr lang="en-US" dirty="0">
                <a:solidFill>
                  <a:srgbClr val="000000"/>
                </a:solidFill>
                <a:latin typeface="Arial"/>
                <a:hlinkClick r:id="rId2"/>
              </a:rPr>
              <a:t>; </a:t>
            </a:r>
            <a:r>
              <a:rPr lang="en-US" u="sng" dirty="0" err="1">
                <a:solidFill>
                  <a:srgbClr val="01AA01"/>
                </a:solidFill>
                <a:latin typeface="Arial"/>
                <a:hlinkClick r:id="rId3"/>
              </a:rPr>
              <a:t>Rv</a:t>
            </a:r>
            <a:r>
              <a:rPr lang="en-US" u="sng" dirty="0">
                <a:solidFill>
                  <a:srgbClr val="01AA01"/>
                </a:solidFill>
                <a:latin typeface="Arial"/>
                <a:hlinkClick r:id="rId3"/>
              </a:rPr>
              <a:t> 17:4f</a:t>
            </a:r>
            <a:r>
              <a:rPr lang="en-US" dirty="0">
                <a:solidFill>
                  <a:srgbClr val="000000"/>
                </a:solidFill>
                <a:latin typeface="Arial"/>
                <a:hlinkClick r:id="rId3"/>
              </a:rPr>
              <a:t>; </a:t>
            </a:r>
            <a:r>
              <a:rPr lang="en-US" u="sng" dirty="0">
                <a:solidFill>
                  <a:srgbClr val="01AA01"/>
                </a:solidFill>
                <a:latin typeface="Arial"/>
                <a:hlinkClick r:id="rId4"/>
              </a:rPr>
              <a:t>21:27</a:t>
            </a:r>
            <a:r>
              <a:rPr lang="en-US" dirty="0">
                <a:solidFill>
                  <a:srgbClr val="000000"/>
                </a:solidFill>
                <a:latin typeface="Arial"/>
                <a:hlinkClick r:id="rId4"/>
              </a:rPr>
              <a:t>. </a:t>
            </a:r>
            <a:r>
              <a:rPr lang="en-US" sz="4400" dirty="0">
                <a:solidFill>
                  <a:srgbClr val="000000"/>
                </a:solidFill>
                <a:latin typeface="Bwgrkl"/>
                <a:hlinkClick r:id="rId4"/>
              </a:rPr>
              <a:t>b) </a:t>
            </a:r>
            <a:r>
              <a:rPr lang="en-US" sz="4400" dirty="0" err="1">
                <a:solidFill>
                  <a:srgbClr val="000000"/>
                </a:solidFill>
                <a:latin typeface="Bwgrkl"/>
                <a:hlinkClick r:id="rId4"/>
              </a:rPr>
              <a:t>th</a:t>
            </a:r>
            <a:r>
              <a:rPr lang="en-US" sz="4400" dirty="0">
                <a:solidFill>
                  <a:srgbClr val="000000"/>
                </a:solidFill>
                <a:latin typeface="Bwgrkl"/>
                <a:hlinkClick r:id="rId4"/>
              </a:rPr>
              <a:t>/j </a:t>
            </a:r>
            <a:r>
              <a:rPr lang="en-US" sz="4400" dirty="0" err="1">
                <a:solidFill>
                  <a:srgbClr val="000000"/>
                </a:solidFill>
                <a:latin typeface="Bwgrkl"/>
                <a:hlinkClick r:id="rId4"/>
              </a:rPr>
              <a:t>evrhmw,sewj</a:t>
            </a:r>
            <a:r>
              <a:rPr lang="en-US" sz="4400" dirty="0">
                <a:solidFill>
                  <a:srgbClr val="000000"/>
                </a:solidFill>
                <a:latin typeface="Bwgrkl"/>
                <a:hlinkClick r:id="rId4"/>
              </a:rPr>
              <a:t> </a:t>
            </a:r>
            <a:r>
              <a:rPr lang="en-US" i="1" dirty="0">
                <a:solidFill>
                  <a:srgbClr val="000000"/>
                </a:solidFill>
                <a:latin typeface="Arial"/>
                <a:hlinkClick r:id="rId4"/>
              </a:rPr>
              <a:t>the detestable thing causing desolation </a:t>
            </a:r>
            <a:r>
              <a:rPr lang="en-US" u="sng" dirty="0">
                <a:solidFill>
                  <a:srgbClr val="01AA01"/>
                </a:solidFill>
                <a:latin typeface="Arial"/>
                <a:hlinkClick r:id="rId5"/>
              </a:rPr>
              <a:t>Mt 24:15</a:t>
            </a:r>
            <a:r>
              <a:rPr lang="en-US" dirty="0">
                <a:solidFill>
                  <a:srgbClr val="000000"/>
                </a:solidFill>
                <a:latin typeface="Arial"/>
                <a:hlinkClick r:id="rId5"/>
              </a:rPr>
              <a:t>; </a:t>
            </a:r>
            <a:r>
              <a:rPr lang="en-US" u="sng" dirty="0">
                <a:solidFill>
                  <a:srgbClr val="01AA01"/>
                </a:solidFill>
                <a:latin typeface="Arial"/>
                <a:hlinkClick r:id="rId6"/>
              </a:rPr>
              <a:t>Mk 13:14</a:t>
            </a:r>
            <a:r>
              <a:rPr lang="en-US" dirty="0">
                <a:solidFill>
                  <a:srgbClr val="000000"/>
                </a:solidFill>
                <a:latin typeface="Arial"/>
                <a:hlinkClick r:id="rId6"/>
              </a:rPr>
              <a:t>.* [</a:t>
            </a:r>
            <a:r>
              <a:rPr lang="en-US" dirty="0" err="1">
                <a:solidFill>
                  <a:srgbClr val="000000"/>
                </a:solidFill>
                <a:latin typeface="Arial"/>
                <a:hlinkClick r:id="rId6"/>
              </a:rPr>
              <a:t>pg</a:t>
            </a:r>
            <a:r>
              <a:rPr lang="en-US" dirty="0">
                <a:solidFill>
                  <a:srgbClr val="000000"/>
                </a:solidFill>
                <a:latin typeface="Arial"/>
                <a:hlinkClick r:id="rId6"/>
              </a:rPr>
              <a:t> 34] </a:t>
            </a:r>
          </a:p>
          <a:p>
            <a:pPr marL="0" indent="0">
              <a:buNone/>
            </a:pPr>
            <a:r>
              <a:rPr lang="en-US" dirty="0" smtClean="0"/>
              <a:t>The verb form was found in 21:8.-</a:t>
            </a:r>
            <a:r>
              <a:rPr lang="fr-FR" dirty="0" err="1"/>
              <a:t>Examples-Deut</a:t>
            </a:r>
            <a:r>
              <a:rPr lang="fr-FR" dirty="0"/>
              <a:t>. 18:9-14, Lev. 18:20-30, </a:t>
            </a:r>
            <a:r>
              <a:rPr lang="fr-FR" dirty="0" smtClean="0"/>
              <a:t>20:13, </a:t>
            </a:r>
            <a:r>
              <a:rPr lang="fr-FR" dirty="0" err="1" smtClean="0"/>
              <a:t>Proverbs</a:t>
            </a:r>
            <a:r>
              <a:rPr lang="fr-FR" dirty="0" smtClean="0"/>
              <a:t> 12:22-Hebrew </a:t>
            </a:r>
            <a:r>
              <a:rPr lang="fr-FR" dirty="0" err="1" smtClean="0"/>
              <a:t>equivalent</a:t>
            </a:r>
            <a:r>
              <a:rPr lang="fr-FR" dirty="0" smtClean="0"/>
              <a:t>.  </a:t>
            </a:r>
            <a:endParaRPr lang="en-US" dirty="0" smtClean="0"/>
          </a:p>
          <a:p>
            <a:pPr marL="0" indent="0">
              <a:buNone/>
            </a:pPr>
            <a:r>
              <a:rPr lang="en-US" dirty="0" smtClean="0"/>
              <a:t>Literally, “the ones who are doing the detestable or abominable or lies or falsehoods.”</a:t>
            </a:r>
          </a:p>
          <a:p>
            <a:pPr marL="0" indent="0">
              <a:buNone/>
            </a:pPr>
            <a:r>
              <a:rPr lang="en-US" dirty="0" smtClean="0"/>
              <a:t>Similar things said in 21:8, 22:15.</a:t>
            </a:r>
          </a:p>
          <a:p>
            <a:pPr marL="0" indent="0">
              <a:buNone/>
            </a:pPr>
            <a:r>
              <a:rPr lang="en-US" dirty="0" smtClean="0"/>
              <a:t>Could be an allusion to Ezekiel 43:6-9.  </a:t>
            </a:r>
          </a:p>
          <a:p>
            <a:pPr marL="0" indent="0">
              <a:buNone/>
            </a:pPr>
            <a:endParaRPr lang="en-US" dirty="0"/>
          </a:p>
        </p:txBody>
      </p:sp>
    </p:spTree>
    <p:extLst>
      <p:ext uri="{BB962C8B-B14F-4D97-AF65-F5344CB8AC3E}">
        <p14:creationId xmlns:p14="http://schemas.microsoft.com/office/powerpoint/2010/main" val="296890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indent="0">
              <a:buNone/>
            </a:pPr>
            <a:r>
              <a:rPr lang="en-US" sz="4000" dirty="0" smtClean="0"/>
              <a:t>v. 27-Only those written in the Lamb’s book of life-20:12ff.  Only the true, forgiven church of Christ, who were washed and sanctified in Him, who died keeping the faith, will be in this new heaven and new earth.  </a:t>
            </a:r>
          </a:p>
          <a:p>
            <a:pPr marL="0" indent="0">
              <a:buNone/>
            </a:pPr>
            <a:r>
              <a:rPr lang="en-US" sz="4000" smtClean="0"/>
              <a:t>Questions?</a:t>
            </a:r>
            <a:endParaRPr lang="en-US" sz="4000" dirty="0"/>
          </a:p>
        </p:txBody>
      </p:sp>
    </p:spTree>
    <p:extLst>
      <p:ext uri="{BB962C8B-B14F-4D97-AF65-F5344CB8AC3E}">
        <p14:creationId xmlns:p14="http://schemas.microsoft.com/office/powerpoint/2010/main" val="2151239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22</a:t>
            </a:r>
            <a:endParaRPr lang="en-US" dirty="0"/>
          </a:p>
        </p:txBody>
      </p:sp>
      <p:sp>
        <p:nvSpPr>
          <p:cNvPr id="3" name="Content Placeholder 2"/>
          <p:cNvSpPr>
            <a:spLocks noGrp="1"/>
          </p:cNvSpPr>
          <p:nvPr>
            <p:ph idx="1"/>
          </p:nvPr>
        </p:nvSpPr>
        <p:spPr>
          <a:xfrm>
            <a:off x="457200" y="1447800"/>
            <a:ext cx="8229600" cy="5105400"/>
          </a:xfrm>
        </p:spPr>
        <p:txBody>
          <a:bodyPr>
            <a:normAutofit/>
          </a:bodyPr>
          <a:lstStyle/>
          <a:p>
            <a:pPr marL="0" indent="0">
              <a:buNone/>
            </a:pPr>
            <a:r>
              <a:rPr lang="en-US" sz="4000" dirty="0"/>
              <a:t>22:1-restored Garden- Brighton, “Though Eden itself is not explicitly mentioned, “the river of the water of life and especially the tree of life are obvious allusions to the primeval paradise.”-p. 623</a:t>
            </a:r>
            <a:r>
              <a:rPr lang="en-US" sz="4000" dirty="0" smtClean="0"/>
              <a:t>.</a:t>
            </a:r>
            <a:endParaRPr lang="en-US" sz="4000" dirty="0"/>
          </a:p>
        </p:txBody>
      </p:sp>
    </p:spTree>
    <p:extLst>
      <p:ext uri="{BB962C8B-B14F-4D97-AF65-F5344CB8AC3E}">
        <p14:creationId xmlns:p14="http://schemas.microsoft.com/office/powerpoint/2010/main" val="233392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20000"/>
          </a:bodyPr>
          <a:lstStyle/>
          <a:p>
            <a:pPr marL="0" indent="0">
              <a:buNone/>
            </a:pPr>
            <a:r>
              <a:rPr lang="en-US" dirty="0"/>
              <a:t>“it showed to me the river of the water of life.”</a:t>
            </a:r>
          </a:p>
          <a:p>
            <a:pPr marL="0" indent="0">
              <a:buNone/>
            </a:pPr>
            <a:r>
              <a:rPr lang="en-US" dirty="0"/>
              <a:t>Living water is referred to by Jesus in John 4:10-14, 7:37-39.  This living water is reference to the Holy Spirit, who gives eternal life through the faith it works in Christ.  Also, in </a:t>
            </a:r>
            <a:r>
              <a:rPr lang="en-US" u="sng" dirty="0"/>
              <a:t>Ezekiel 47:1-12</a:t>
            </a:r>
            <a:r>
              <a:rPr lang="en-US" dirty="0"/>
              <a:t>, Zechariah 14:1,8. Joel 3:18—Read top Paragraph of Brighton p. 625.  Look at text note in Lutheran Study Bible.  </a:t>
            </a:r>
          </a:p>
          <a:p>
            <a:pPr marL="0" indent="0">
              <a:buNone/>
            </a:pPr>
            <a:r>
              <a:rPr lang="en-US" dirty="0"/>
              <a:t>Brighton sees this river and its water as symbolizing the life which God alone can grant and sustain. –p. 624.  Life given through the Spirit-John 6:63, 2 Corinthians 3:6, 17-18. </a:t>
            </a:r>
            <a:endParaRPr lang="en-US" dirty="0" smtClean="0"/>
          </a:p>
          <a:p>
            <a:pPr marL="0" indent="0">
              <a:buNone/>
            </a:pPr>
            <a:r>
              <a:rPr lang="en-US" dirty="0" smtClean="0"/>
              <a:t>Also, the resurrected saints are describes as raised, “in a spiritual body”-I Corinthians 15:44.  Look at I Corinthians 15:42-49.  </a:t>
            </a:r>
            <a:endParaRPr lang="en-US" dirty="0"/>
          </a:p>
          <a:p>
            <a:pPr marL="0" indent="0">
              <a:buNone/>
            </a:pPr>
            <a:endParaRPr lang="en-US" dirty="0"/>
          </a:p>
        </p:txBody>
      </p:sp>
    </p:spTree>
    <p:extLst>
      <p:ext uri="{BB962C8B-B14F-4D97-AF65-F5344CB8AC3E}">
        <p14:creationId xmlns:p14="http://schemas.microsoft.com/office/powerpoint/2010/main" val="20351455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pPr marL="0" marR="0">
              <a:lnSpc>
                <a:spcPct val="115000"/>
              </a:lnSpc>
              <a:spcBef>
                <a:spcPts val="0"/>
              </a:spcBef>
              <a:spcAft>
                <a:spcPts val="1000"/>
              </a:spcAft>
            </a:pPr>
            <a:r>
              <a:rPr lang="en-US" dirty="0">
                <a:ea typeface="Calibri"/>
                <a:cs typeface="Times New Roman"/>
              </a:rPr>
              <a:t>river-so pure it is bright or radiant or clear as crystal-English word from the Greek-</a:t>
            </a:r>
            <a:r>
              <a:rPr lang="en-US" dirty="0" err="1">
                <a:ea typeface="Calibri"/>
                <a:cs typeface="Times New Roman"/>
              </a:rPr>
              <a:t>krustallon</a:t>
            </a:r>
            <a:r>
              <a:rPr lang="en-US" dirty="0">
                <a:ea typeface="Calibri"/>
                <a:cs typeface="Times New Roman"/>
              </a:rPr>
              <a:t>-  It is reminiscent of the river that flowed through the Garden of Eden-Gen. 2:10-14.     </a:t>
            </a:r>
          </a:p>
          <a:p>
            <a:pPr marL="0" marR="0" indent="0">
              <a:lnSpc>
                <a:spcPct val="115000"/>
              </a:lnSpc>
              <a:spcBef>
                <a:spcPts val="0"/>
              </a:spcBef>
              <a:spcAft>
                <a:spcPts val="0"/>
              </a:spcAft>
              <a:buNone/>
            </a:pPr>
            <a:r>
              <a:rPr lang="en-US" sz="3600" b="1" dirty="0" err="1" smtClean="0">
                <a:latin typeface="Bwgrkl"/>
                <a:ea typeface="Calibri"/>
                <a:cs typeface="Arial"/>
              </a:rPr>
              <a:t>lampro,j</a:t>
            </a:r>
            <a:r>
              <a:rPr lang="en-US" sz="2400" dirty="0">
                <a:latin typeface="Arial"/>
                <a:ea typeface="Calibri"/>
                <a:cs typeface="Times New Roman"/>
              </a:rPr>
              <a:t>, </a:t>
            </a:r>
            <a:r>
              <a:rPr lang="en-US" sz="3600" b="1" dirty="0">
                <a:latin typeface="Bwgrkl"/>
                <a:ea typeface="Calibri"/>
                <a:cs typeface="Arial"/>
              </a:rPr>
              <a:t>a,</a:t>
            </a:r>
            <a:r>
              <a:rPr lang="en-US" sz="2400" dirty="0">
                <a:latin typeface="Arial"/>
                <a:ea typeface="Calibri"/>
                <a:cs typeface="Times New Roman"/>
              </a:rPr>
              <a:t>, </a:t>
            </a:r>
            <a:r>
              <a:rPr lang="en-US" sz="3600" b="1" dirty="0" err="1">
                <a:latin typeface="Bwgrkl"/>
                <a:ea typeface="Calibri"/>
                <a:cs typeface="Arial"/>
              </a:rPr>
              <a:t>o,n</a:t>
            </a:r>
            <a:r>
              <a:rPr lang="en-US" sz="3600" b="1" dirty="0">
                <a:latin typeface="Bwgrkl"/>
                <a:ea typeface="Calibri"/>
                <a:cs typeface="Arial"/>
              </a:rPr>
              <a:t> </a:t>
            </a:r>
            <a:r>
              <a:rPr lang="en-US" sz="2400" i="1" dirty="0">
                <a:latin typeface="Arial"/>
                <a:ea typeface="Calibri"/>
                <a:cs typeface="Times New Roman"/>
              </a:rPr>
              <a:t>bright, shining, radiant </a:t>
            </a:r>
            <a:r>
              <a:rPr lang="en-US" sz="2400" u="sng" dirty="0">
                <a:solidFill>
                  <a:srgbClr val="01AA01"/>
                </a:solidFill>
                <a:latin typeface="Arial"/>
                <a:ea typeface="Calibri"/>
                <a:cs typeface="Times New Roman"/>
                <a:hlinkClick r:id="rId2"/>
              </a:rPr>
              <a:t>Lk 23:11</a:t>
            </a:r>
            <a:r>
              <a:rPr lang="en-US" sz="2400" dirty="0">
                <a:solidFill>
                  <a:srgbClr val="000000"/>
                </a:solidFill>
                <a:latin typeface="Arial"/>
                <a:ea typeface="Calibri"/>
                <a:cs typeface="Times New Roman"/>
              </a:rPr>
              <a:t>; </a:t>
            </a:r>
            <a:r>
              <a:rPr lang="en-US" sz="2400" u="sng" dirty="0">
                <a:solidFill>
                  <a:srgbClr val="01AA01"/>
                </a:solidFill>
                <a:latin typeface="Arial"/>
                <a:ea typeface="Calibri"/>
                <a:cs typeface="Times New Roman"/>
                <a:hlinkClick r:id="rId3"/>
              </a:rPr>
              <a:t>Ac 10:30</a:t>
            </a:r>
            <a:r>
              <a:rPr lang="en-US" sz="2400" dirty="0">
                <a:solidFill>
                  <a:srgbClr val="000000"/>
                </a:solidFill>
                <a:latin typeface="Arial"/>
                <a:ea typeface="Calibri"/>
                <a:cs typeface="Times New Roman"/>
              </a:rPr>
              <a:t>; </a:t>
            </a:r>
            <a:r>
              <a:rPr lang="en-US" sz="2400" u="sng" dirty="0" err="1">
                <a:solidFill>
                  <a:srgbClr val="01AA01"/>
                </a:solidFill>
                <a:latin typeface="Arial"/>
                <a:ea typeface="Calibri"/>
                <a:cs typeface="Times New Roman"/>
                <a:hlinkClick r:id="rId4"/>
              </a:rPr>
              <a:t>Js</a:t>
            </a:r>
            <a:r>
              <a:rPr lang="en-US" sz="2400" u="sng" dirty="0">
                <a:solidFill>
                  <a:srgbClr val="01AA01"/>
                </a:solidFill>
                <a:latin typeface="Arial"/>
                <a:ea typeface="Calibri"/>
                <a:cs typeface="Times New Roman"/>
                <a:hlinkClick r:id="rId4"/>
              </a:rPr>
              <a:t> 2:2f</a:t>
            </a:r>
            <a:r>
              <a:rPr lang="en-US" sz="2400" dirty="0">
                <a:solidFill>
                  <a:srgbClr val="000000"/>
                </a:solidFill>
                <a:latin typeface="Arial"/>
                <a:ea typeface="Calibri"/>
                <a:cs typeface="Times New Roman"/>
              </a:rPr>
              <a:t>; </a:t>
            </a:r>
            <a:r>
              <a:rPr lang="en-US" sz="2400" u="sng" dirty="0" err="1">
                <a:solidFill>
                  <a:srgbClr val="01AA01"/>
                </a:solidFill>
                <a:latin typeface="Arial"/>
                <a:ea typeface="Calibri"/>
                <a:cs typeface="Times New Roman"/>
                <a:hlinkClick r:id="rId5"/>
              </a:rPr>
              <a:t>Rv</a:t>
            </a:r>
            <a:r>
              <a:rPr lang="en-US" sz="2400" u="sng" dirty="0">
                <a:solidFill>
                  <a:srgbClr val="01AA01"/>
                </a:solidFill>
                <a:latin typeface="Arial"/>
                <a:ea typeface="Calibri"/>
                <a:cs typeface="Times New Roman"/>
                <a:hlinkClick r:id="rId5"/>
              </a:rPr>
              <a:t> 15:6</a:t>
            </a:r>
            <a:r>
              <a:rPr lang="en-US" sz="2400" dirty="0">
                <a:solidFill>
                  <a:srgbClr val="000000"/>
                </a:solidFill>
                <a:latin typeface="Arial"/>
                <a:ea typeface="Calibri"/>
                <a:cs typeface="Times New Roman"/>
              </a:rPr>
              <a:t>; </a:t>
            </a:r>
            <a:r>
              <a:rPr lang="en-US" sz="2400" u="sng" dirty="0">
                <a:solidFill>
                  <a:srgbClr val="01AA01"/>
                </a:solidFill>
                <a:latin typeface="Arial"/>
                <a:ea typeface="Calibri"/>
                <a:cs typeface="Times New Roman"/>
                <a:hlinkClick r:id="rId6"/>
              </a:rPr>
              <a:t>19:8</a:t>
            </a:r>
            <a:r>
              <a:rPr lang="en-US" sz="2400" dirty="0">
                <a:solidFill>
                  <a:srgbClr val="000000"/>
                </a:solidFill>
                <a:latin typeface="Arial"/>
                <a:ea typeface="Calibri"/>
                <a:cs typeface="Times New Roman"/>
              </a:rPr>
              <a:t>; </a:t>
            </a:r>
            <a:r>
              <a:rPr lang="en-US" sz="2400" u="sng" dirty="0">
                <a:solidFill>
                  <a:srgbClr val="01AA01"/>
                </a:solidFill>
                <a:latin typeface="Arial"/>
                <a:ea typeface="Calibri"/>
                <a:cs typeface="Times New Roman"/>
                <a:hlinkClick r:id="rId7"/>
              </a:rPr>
              <a:t>22:16</a:t>
            </a:r>
            <a:r>
              <a:rPr lang="en-US" sz="2400" dirty="0">
                <a:solidFill>
                  <a:srgbClr val="000000"/>
                </a:solidFill>
                <a:latin typeface="Arial"/>
                <a:ea typeface="Calibri"/>
                <a:cs typeface="Times New Roman"/>
              </a:rPr>
              <a:t>. </a:t>
            </a:r>
            <a:r>
              <a:rPr lang="en-US" sz="2400" i="1" dirty="0">
                <a:latin typeface="Arial"/>
                <a:ea typeface="Calibri"/>
                <a:cs typeface="Times New Roman"/>
              </a:rPr>
              <a:t>Clear, transparent </a:t>
            </a:r>
            <a:r>
              <a:rPr lang="en-US" sz="2400" u="sng" dirty="0" err="1">
                <a:solidFill>
                  <a:srgbClr val="01AA01"/>
                </a:solidFill>
                <a:latin typeface="Arial"/>
                <a:ea typeface="Calibri"/>
                <a:cs typeface="Times New Roman"/>
                <a:hlinkClick r:id="rId8"/>
              </a:rPr>
              <a:t>Rv</a:t>
            </a:r>
            <a:r>
              <a:rPr lang="en-US" sz="2400" u="sng" dirty="0">
                <a:solidFill>
                  <a:srgbClr val="01AA01"/>
                </a:solidFill>
                <a:latin typeface="Arial"/>
                <a:ea typeface="Calibri"/>
                <a:cs typeface="Times New Roman"/>
                <a:hlinkClick r:id="rId8"/>
              </a:rPr>
              <a:t> 22:1</a:t>
            </a:r>
            <a:r>
              <a:rPr lang="en-US" sz="2400" dirty="0">
                <a:solidFill>
                  <a:srgbClr val="000000"/>
                </a:solidFill>
                <a:latin typeface="Arial"/>
                <a:ea typeface="Calibri"/>
                <a:cs typeface="Times New Roman"/>
              </a:rPr>
              <a:t>. </a:t>
            </a:r>
            <a:r>
              <a:rPr lang="en-US" sz="3600" dirty="0">
                <a:latin typeface="Bwgrkl"/>
                <a:ea typeface="Calibri"/>
                <a:cs typeface="Arial"/>
              </a:rPr>
              <a:t>ta. </a:t>
            </a:r>
            <a:r>
              <a:rPr lang="en-US" sz="3600" dirty="0" err="1">
                <a:latin typeface="Bwgrkl"/>
                <a:ea typeface="Calibri"/>
                <a:cs typeface="Arial"/>
              </a:rPr>
              <a:t>lampra</a:t>
            </a:r>
            <a:r>
              <a:rPr lang="en-US" sz="3600" dirty="0">
                <a:latin typeface="Bwgrkl"/>
                <a:ea typeface="Calibri"/>
                <a:cs typeface="Arial"/>
              </a:rPr>
              <a:t>, </a:t>
            </a:r>
            <a:r>
              <a:rPr lang="en-US" sz="2400" i="1" dirty="0">
                <a:latin typeface="Arial"/>
                <a:ea typeface="Calibri"/>
                <a:cs typeface="Times New Roman"/>
              </a:rPr>
              <a:t>splendor </a:t>
            </a:r>
            <a:r>
              <a:rPr lang="en-US" sz="2400" u="sng" dirty="0">
                <a:solidFill>
                  <a:srgbClr val="01AA01"/>
                </a:solidFill>
                <a:latin typeface="Arial"/>
                <a:ea typeface="Calibri"/>
                <a:cs typeface="Times New Roman"/>
                <a:hlinkClick r:id="rId9"/>
              </a:rPr>
              <a:t>18:14</a:t>
            </a:r>
            <a:r>
              <a:rPr lang="en-US" sz="2400" dirty="0">
                <a:solidFill>
                  <a:srgbClr val="000000"/>
                </a:solidFill>
                <a:latin typeface="Arial"/>
                <a:ea typeface="Calibri"/>
                <a:cs typeface="Times New Roman"/>
              </a:rPr>
              <a:t>.* [</a:t>
            </a:r>
            <a:r>
              <a:rPr lang="en-US" sz="2400" dirty="0" err="1">
                <a:solidFill>
                  <a:srgbClr val="000000"/>
                </a:solidFill>
                <a:latin typeface="Arial"/>
                <a:ea typeface="Calibri"/>
                <a:cs typeface="Times New Roman"/>
              </a:rPr>
              <a:t>pg</a:t>
            </a:r>
            <a:r>
              <a:rPr lang="en-US" sz="2400" dirty="0">
                <a:solidFill>
                  <a:srgbClr val="000000"/>
                </a:solidFill>
                <a:latin typeface="Arial"/>
                <a:ea typeface="Calibri"/>
                <a:cs typeface="Times New Roman"/>
              </a:rPr>
              <a:t> 116] </a:t>
            </a:r>
            <a:endParaRPr lang="en-US" dirty="0">
              <a:ea typeface="Calibri"/>
              <a:cs typeface="Times New Roman"/>
            </a:endParaRPr>
          </a:p>
          <a:p>
            <a:pPr marL="0" marR="0" indent="0">
              <a:lnSpc>
                <a:spcPct val="115000"/>
              </a:lnSpc>
              <a:spcBef>
                <a:spcPts val="0"/>
              </a:spcBef>
              <a:spcAft>
                <a:spcPts val="0"/>
              </a:spcAft>
              <a:buNone/>
            </a:pPr>
            <a:r>
              <a:rPr lang="en-US" sz="2400" dirty="0">
                <a:latin typeface="Arial"/>
                <a:ea typeface="Calibri"/>
                <a:cs typeface="Times New Roman"/>
              </a:rPr>
              <a:t> </a:t>
            </a:r>
            <a:endParaRPr lang="en-US" dirty="0">
              <a:ea typeface="Calibri"/>
              <a:cs typeface="Times New Roman"/>
            </a:endParaRPr>
          </a:p>
          <a:p>
            <a:pPr marL="0" marR="0" indent="0">
              <a:lnSpc>
                <a:spcPct val="115000"/>
              </a:lnSpc>
              <a:spcBef>
                <a:spcPts val="0"/>
              </a:spcBef>
              <a:spcAft>
                <a:spcPts val="0"/>
              </a:spcAft>
              <a:buNone/>
            </a:pPr>
            <a:r>
              <a:rPr lang="en-US" sz="3600" b="1" dirty="0" err="1" smtClean="0">
                <a:latin typeface="Bwgrkl"/>
                <a:ea typeface="Calibri"/>
                <a:cs typeface="Arial"/>
              </a:rPr>
              <a:t>kru,stalloj</a:t>
            </a:r>
            <a:r>
              <a:rPr lang="en-US" sz="2400" dirty="0">
                <a:latin typeface="Arial"/>
                <a:ea typeface="Calibri"/>
                <a:cs typeface="Times New Roman"/>
              </a:rPr>
              <a:t>, </a:t>
            </a:r>
            <a:r>
              <a:rPr lang="en-US" sz="3600" b="1" dirty="0" err="1">
                <a:latin typeface="Bwgrkl"/>
                <a:ea typeface="Calibri"/>
                <a:cs typeface="Arial"/>
              </a:rPr>
              <a:t>ou</a:t>
            </a:r>
            <a:r>
              <a:rPr lang="en-US" sz="2400" dirty="0">
                <a:latin typeface="Arial"/>
                <a:ea typeface="Calibri"/>
                <a:cs typeface="Times New Roman"/>
              </a:rPr>
              <a:t>, </a:t>
            </a:r>
            <a:r>
              <a:rPr lang="en-US" sz="3600" b="1" dirty="0">
                <a:latin typeface="Bwgrkl"/>
                <a:ea typeface="Calibri"/>
                <a:cs typeface="Arial"/>
              </a:rPr>
              <a:t>o` </a:t>
            </a:r>
            <a:r>
              <a:rPr lang="en-US" sz="2400" i="1" dirty="0">
                <a:latin typeface="Arial"/>
                <a:ea typeface="Calibri"/>
                <a:cs typeface="Times New Roman"/>
              </a:rPr>
              <a:t>rock crystal </a:t>
            </a:r>
            <a:r>
              <a:rPr lang="en-US" sz="2400" u="sng" dirty="0" err="1">
                <a:solidFill>
                  <a:srgbClr val="01AA01"/>
                </a:solidFill>
                <a:latin typeface="Arial"/>
                <a:ea typeface="Calibri"/>
                <a:cs typeface="Times New Roman"/>
                <a:hlinkClick r:id="rId10"/>
              </a:rPr>
              <a:t>Rv</a:t>
            </a:r>
            <a:r>
              <a:rPr lang="en-US" sz="2400" u="sng" dirty="0">
                <a:solidFill>
                  <a:srgbClr val="01AA01"/>
                </a:solidFill>
                <a:latin typeface="Arial"/>
                <a:ea typeface="Calibri"/>
                <a:cs typeface="Times New Roman"/>
                <a:hlinkClick r:id="rId10"/>
              </a:rPr>
              <a:t> 4:6</a:t>
            </a:r>
            <a:r>
              <a:rPr lang="en-US" sz="2400" dirty="0">
                <a:solidFill>
                  <a:srgbClr val="000000"/>
                </a:solidFill>
                <a:latin typeface="Arial"/>
                <a:ea typeface="Calibri"/>
                <a:cs typeface="Times New Roman"/>
              </a:rPr>
              <a:t>; </a:t>
            </a:r>
            <a:r>
              <a:rPr lang="en-US" sz="2400" u="sng" dirty="0">
                <a:solidFill>
                  <a:srgbClr val="01AA01"/>
                </a:solidFill>
                <a:latin typeface="Arial"/>
                <a:ea typeface="Calibri"/>
                <a:cs typeface="Times New Roman"/>
                <a:hlinkClick r:id="rId8"/>
              </a:rPr>
              <a:t>22:1</a:t>
            </a:r>
            <a:r>
              <a:rPr lang="en-US" sz="2400" dirty="0">
                <a:solidFill>
                  <a:srgbClr val="000000"/>
                </a:solidFill>
                <a:latin typeface="Arial"/>
                <a:ea typeface="Calibri"/>
                <a:cs typeface="Times New Roman"/>
              </a:rPr>
              <a:t>.* [</a:t>
            </a:r>
            <a:r>
              <a:rPr lang="en-US" sz="2400" i="1" dirty="0">
                <a:latin typeface="Arial"/>
                <a:ea typeface="Calibri"/>
                <a:cs typeface="Times New Roman"/>
              </a:rPr>
              <a:t>crystal</a:t>
            </a:r>
            <a:r>
              <a:rPr lang="en-US" sz="2400" dirty="0">
                <a:latin typeface="Arial"/>
                <a:ea typeface="Calibri"/>
                <a:cs typeface="Times New Roman"/>
              </a:rPr>
              <a:t>] [</a:t>
            </a:r>
            <a:r>
              <a:rPr lang="en-US" sz="2400" dirty="0" err="1">
                <a:latin typeface="Arial"/>
                <a:ea typeface="Calibri"/>
                <a:cs typeface="Times New Roman"/>
              </a:rPr>
              <a:t>pg</a:t>
            </a:r>
            <a:r>
              <a:rPr lang="en-US" sz="2400" dirty="0">
                <a:latin typeface="Arial"/>
                <a:ea typeface="Calibri"/>
                <a:cs typeface="Times New Roman"/>
              </a:rPr>
              <a:t> 114] </a:t>
            </a:r>
            <a:endParaRPr lang="en-US" dirty="0">
              <a:ea typeface="Calibri"/>
              <a:cs typeface="Times New Roman"/>
            </a:endParaRPr>
          </a:p>
          <a:p>
            <a:pPr marL="0" indent="0">
              <a:buNone/>
            </a:pPr>
            <a:endParaRPr lang="en-US" dirty="0"/>
          </a:p>
        </p:txBody>
      </p:sp>
    </p:spTree>
    <p:extLst>
      <p:ext uri="{BB962C8B-B14F-4D97-AF65-F5344CB8AC3E}">
        <p14:creationId xmlns:p14="http://schemas.microsoft.com/office/powerpoint/2010/main" val="4175589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20000"/>
          </a:bodyPr>
          <a:lstStyle/>
          <a:p>
            <a:pPr marL="0" indent="0">
              <a:buNone/>
            </a:pPr>
            <a:r>
              <a:rPr lang="en-US" dirty="0" smtClean="0"/>
              <a:t>“</a:t>
            </a:r>
            <a:r>
              <a:rPr lang="en-US" dirty="0"/>
              <a:t>flowing or coming out from</a:t>
            </a:r>
            <a:r>
              <a:rPr lang="en-US" dirty="0" smtClean="0"/>
              <a:t>”….  Its source is the Father and the Son.  Fits with the Holy Spirit proceeding from the Father and the Son.  Look at John 14:26.</a:t>
            </a:r>
          </a:p>
          <a:p>
            <a:pPr marL="0" indent="0">
              <a:buNone/>
            </a:pPr>
            <a:r>
              <a:rPr lang="en-US" dirty="0" smtClean="0"/>
              <a:t>Brighton- “Since pure physical water flowed freely in the Garden of Eden to water the earth and thus sustain and renew earthly life, such a rive could easily be used pictorially for that spiritual force which flows from God to create and sustain the faith and spiritual life of his people….Thus, ‘the river of the water of life’ here in Rev. 22:1 refers to the spiritual power of God and of the Lamb that will sustain forever the communal life of God’s people with him in the new heaven and earth.”-p. 625</a:t>
            </a:r>
            <a:endParaRPr lang="en-US" dirty="0"/>
          </a:p>
          <a:p>
            <a:pPr marL="0" indent="0">
              <a:buNone/>
            </a:pPr>
            <a:endParaRPr lang="en-US" dirty="0"/>
          </a:p>
        </p:txBody>
      </p:sp>
    </p:spTree>
    <p:extLst>
      <p:ext uri="{BB962C8B-B14F-4D97-AF65-F5344CB8AC3E}">
        <p14:creationId xmlns:p14="http://schemas.microsoft.com/office/powerpoint/2010/main" val="3489829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85000" lnSpcReduction="10000"/>
          </a:bodyPr>
          <a:lstStyle/>
          <a:p>
            <a:pPr marL="0" indent="0">
              <a:buNone/>
            </a:pPr>
            <a:r>
              <a:rPr lang="en-US" dirty="0"/>
              <a:t>v. 2-Tree of life-Genesis 2:9, 3:24.  Read Brighton p. 625.  </a:t>
            </a:r>
          </a:p>
          <a:p>
            <a:pPr marL="0" indent="0">
              <a:buNone/>
            </a:pPr>
            <a:r>
              <a:rPr lang="en-US" dirty="0"/>
              <a:t>Other OT references refer to the tree of life as the one true source of life-Brighton p. 626-628.  </a:t>
            </a:r>
            <a:r>
              <a:rPr lang="en-US" u="sng" dirty="0"/>
              <a:t>Ezekiel 47:1-12.  </a:t>
            </a:r>
          </a:p>
          <a:p>
            <a:pPr marL="0" indent="0">
              <a:buNone/>
            </a:pPr>
            <a:r>
              <a:rPr lang="en-US" dirty="0"/>
              <a:t>Tree is used in a collective sense-Same with Hebrew-could be singular or plural.  Revelation 2:7-promised earlier.  Found in Rev. 2:7, 22:2, 22:14, 22:19.</a:t>
            </a:r>
          </a:p>
          <a:p>
            <a:pPr marL="0" indent="0">
              <a:buNone/>
            </a:pPr>
            <a:r>
              <a:rPr lang="en-US" dirty="0"/>
              <a:t>Paradise-Rev. 2:7-Read Brighton p. 627-628.</a:t>
            </a:r>
          </a:p>
          <a:p>
            <a:pPr marL="0" indent="0">
              <a:buNone/>
            </a:pPr>
            <a:r>
              <a:rPr lang="en-US" dirty="0"/>
              <a:t>These trees will actually bear fruit, just like the original tree of life must have.  </a:t>
            </a:r>
          </a:p>
          <a:p>
            <a:pPr marL="0" indent="0">
              <a:buNone/>
            </a:pPr>
            <a:r>
              <a:rPr lang="en-US" dirty="0"/>
              <a:t>Brighton-“The new heaven and new earth will be the Garden of Eden restored for God’s people to inhabit forever.  The heavenly city Jerusalem in Revelation 21 represents the people of God, the bride and body of Christ, as a holy temple in the new heaven and earth, within whose midst God himself will dwell.”-p. 627.</a:t>
            </a:r>
          </a:p>
          <a:p>
            <a:pPr marL="0" indent="0">
              <a:buNone/>
            </a:pPr>
            <a:endParaRPr lang="en-US" dirty="0"/>
          </a:p>
        </p:txBody>
      </p:sp>
    </p:spTree>
    <p:extLst>
      <p:ext uri="{BB962C8B-B14F-4D97-AF65-F5344CB8AC3E}">
        <p14:creationId xmlns:p14="http://schemas.microsoft.com/office/powerpoint/2010/main" val="37551326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indent="0">
              <a:buNone/>
            </a:pPr>
            <a:r>
              <a:rPr lang="en-US" sz="3600" dirty="0"/>
              <a:t>Healing of the nations-Greek word </a:t>
            </a:r>
            <a:r>
              <a:rPr lang="en-US" sz="3600" dirty="0" err="1"/>
              <a:t>therapeia</a:t>
            </a:r>
            <a:r>
              <a:rPr lang="en-US" sz="3600" dirty="0"/>
              <a:t>-where you get the English word therapy from.  Luke 9:11-only other place this word is found in the NT.  Matthew 9:12 in view here.  Brighton says, “God will abundantly furnish all that is necessary for the sustaining of life in the new heaven and earth.  The healing leaves indicate the complete absence of physical or spiritual </a:t>
            </a:r>
            <a:r>
              <a:rPr lang="en-US" sz="3600" dirty="0" err="1"/>
              <a:t>want.”p</a:t>
            </a:r>
            <a:r>
              <a:rPr lang="en-US" sz="3600" dirty="0"/>
              <a:t>. 627</a:t>
            </a:r>
          </a:p>
        </p:txBody>
      </p:sp>
    </p:spTree>
    <p:extLst>
      <p:ext uri="{BB962C8B-B14F-4D97-AF65-F5344CB8AC3E}">
        <p14:creationId xmlns:p14="http://schemas.microsoft.com/office/powerpoint/2010/main" val="3456478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marR="0" indent="0">
              <a:lnSpc>
                <a:spcPct val="115000"/>
              </a:lnSpc>
              <a:spcBef>
                <a:spcPts val="0"/>
              </a:spcBef>
              <a:spcAft>
                <a:spcPts val="0"/>
              </a:spcAft>
              <a:buNone/>
            </a:pPr>
            <a:r>
              <a:rPr lang="en-US" dirty="0">
                <a:ea typeface="Calibri"/>
                <a:cs typeface="Times New Roman"/>
              </a:rPr>
              <a:t>v. 3-no more curse-only time the word occurs in the NT.  </a:t>
            </a:r>
          </a:p>
          <a:p>
            <a:pPr marL="0" marR="0" indent="0">
              <a:lnSpc>
                <a:spcPct val="115000"/>
              </a:lnSpc>
              <a:spcBef>
                <a:spcPts val="0"/>
              </a:spcBef>
              <a:spcAft>
                <a:spcPts val="0"/>
              </a:spcAft>
              <a:buNone/>
            </a:pPr>
            <a:r>
              <a:rPr lang="en-US" sz="3600" b="1" dirty="0" err="1" smtClean="0">
                <a:latin typeface="Bwgrkl"/>
                <a:ea typeface="Calibri"/>
                <a:cs typeface="Arial"/>
              </a:rPr>
              <a:t>kata,qema</a:t>
            </a:r>
            <a:r>
              <a:rPr lang="en-US" sz="2400" dirty="0">
                <a:latin typeface="Arial"/>
                <a:ea typeface="Calibri"/>
                <a:cs typeface="Times New Roman"/>
              </a:rPr>
              <a:t>, </a:t>
            </a:r>
            <a:r>
              <a:rPr lang="en-US" sz="3600" b="1" dirty="0" err="1">
                <a:latin typeface="Bwgrkl"/>
                <a:ea typeface="Calibri"/>
                <a:cs typeface="Arial"/>
              </a:rPr>
              <a:t>atoj</a:t>
            </a:r>
            <a:r>
              <a:rPr lang="en-US" sz="2400" dirty="0">
                <a:latin typeface="Arial"/>
                <a:ea typeface="Calibri"/>
                <a:cs typeface="Times New Roman"/>
              </a:rPr>
              <a:t>, </a:t>
            </a:r>
            <a:r>
              <a:rPr lang="en-US" sz="3600" b="1" dirty="0">
                <a:latin typeface="Bwgrkl"/>
                <a:ea typeface="Calibri"/>
                <a:cs typeface="Arial"/>
              </a:rPr>
              <a:t>to, </a:t>
            </a:r>
            <a:r>
              <a:rPr lang="en-US" sz="2400" i="1" dirty="0">
                <a:latin typeface="Arial"/>
                <a:ea typeface="Calibri"/>
                <a:cs typeface="Times New Roman"/>
              </a:rPr>
              <a:t>accursed thing </a:t>
            </a:r>
            <a:r>
              <a:rPr lang="en-US" sz="2400" u="sng" dirty="0" err="1">
                <a:solidFill>
                  <a:srgbClr val="01AA01"/>
                </a:solidFill>
                <a:latin typeface="Arial"/>
                <a:ea typeface="Calibri"/>
                <a:cs typeface="Times New Roman"/>
                <a:hlinkClick r:id="rId2"/>
              </a:rPr>
              <a:t>Rv</a:t>
            </a:r>
            <a:r>
              <a:rPr lang="en-US" sz="2400" u="sng" dirty="0">
                <a:solidFill>
                  <a:srgbClr val="01AA01"/>
                </a:solidFill>
                <a:latin typeface="Arial"/>
                <a:ea typeface="Calibri"/>
                <a:cs typeface="Times New Roman"/>
                <a:hlinkClick r:id="rId2"/>
              </a:rPr>
              <a:t> 22:3</a:t>
            </a:r>
            <a:r>
              <a:rPr lang="en-US" sz="2400" dirty="0">
                <a:solidFill>
                  <a:srgbClr val="000000"/>
                </a:solidFill>
                <a:latin typeface="Arial"/>
                <a:ea typeface="Calibri"/>
                <a:cs typeface="Times New Roman"/>
              </a:rPr>
              <a:t>.* [</a:t>
            </a:r>
            <a:r>
              <a:rPr lang="en-US" sz="2400" dirty="0" err="1">
                <a:solidFill>
                  <a:srgbClr val="000000"/>
                </a:solidFill>
                <a:latin typeface="Arial"/>
                <a:ea typeface="Calibri"/>
                <a:cs typeface="Times New Roman"/>
              </a:rPr>
              <a:t>pg</a:t>
            </a:r>
            <a:r>
              <a:rPr lang="en-US" sz="2400" dirty="0">
                <a:solidFill>
                  <a:srgbClr val="000000"/>
                </a:solidFill>
                <a:latin typeface="Arial"/>
                <a:ea typeface="Calibri"/>
                <a:cs typeface="Times New Roman"/>
              </a:rPr>
              <a:t> 102] </a:t>
            </a:r>
            <a:endParaRPr lang="en-US" dirty="0">
              <a:ea typeface="Calibri"/>
              <a:cs typeface="Times New Roman"/>
            </a:endParaRPr>
          </a:p>
          <a:p>
            <a:pPr marL="0" marR="0" indent="0">
              <a:lnSpc>
                <a:spcPct val="115000"/>
              </a:lnSpc>
              <a:spcBef>
                <a:spcPts val="0"/>
              </a:spcBef>
              <a:spcAft>
                <a:spcPts val="1000"/>
              </a:spcAft>
              <a:buNone/>
            </a:pPr>
            <a:r>
              <a:rPr lang="en-US" dirty="0">
                <a:ea typeface="Calibri"/>
                <a:cs typeface="Times New Roman"/>
              </a:rPr>
              <a:t>Original curse-Genesis 3:14-19.  Look at Galatians 3:13.  The curse is gone.  The separation between God and man is gone.  </a:t>
            </a:r>
          </a:p>
          <a:p>
            <a:pPr marL="0" marR="0" indent="0">
              <a:lnSpc>
                <a:spcPct val="115000"/>
              </a:lnSpc>
              <a:spcBef>
                <a:spcPts val="0"/>
              </a:spcBef>
              <a:spcAft>
                <a:spcPts val="1000"/>
              </a:spcAft>
              <a:buNone/>
            </a:pPr>
            <a:r>
              <a:rPr lang="en-US" dirty="0">
                <a:ea typeface="Calibri"/>
                <a:cs typeface="Times New Roman"/>
              </a:rPr>
              <a:t>Will be in it-in the city-the New Jerusalem.  God will actually be the sanctuary in the city and his throne will be in it.  Read Brighton p. 629.</a:t>
            </a:r>
          </a:p>
          <a:p>
            <a:pPr marL="0" indent="0">
              <a:buNone/>
            </a:pPr>
            <a:endParaRPr lang="en-US" dirty="0"/>
          </a:p>
        </p:txBody>
      </p:sp>
    </p:spTree>
    <p:extLst>
      <p:ext uri="{BB962C8B-B14F-4D97-AF65-F5344CB8AC3E}">
        <p14:creationId xmlns:p14="http://schemas.microsoft.com/office/powerpoint/2010/main" val="3978347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20000"/>
          </a:bodyPr>
          <a:lstStyle/>
          <a:p>
            <a:pPr marL="0" indent="0">
              <a:buNone/>
            </a:pPr>
            <a:r>
              <a:rPr lang="en-US" dirty="0" smtClean="0"/>
              <a:t>The sea-as we have seen in Revelation represents a place of chaos and disorder.  What the sea represents in Revelation will now be no more.  </a:t>
            </a:r>
          </a:p>
          <a:p>
            <a:pPr marL="0" indent="0">
              <a:buNone/>
            </a:pPr>
            <a:r>
              <a:rPr lang="en-US" dirty="0" smtClean="0"/>
              <a:t>Read Brighton p. 593.  </a:t>
            </a:r>
          </a:p>
          <a:p>
            <a:pPr marL="0" indent="0">
              <a:buNone/>
            </a:pPr>
            <a:r>
              <a:rPr lang="en-US" dirty="0" smtClean="0"/>
              <a:t>It could mean literal, but probably more what the sea represents-a symbol of spiritual evil.</a:t>
            </a:r>
          </a:p>
          <a:p>
            <a:pPr marL="0" indent="0">
              <a:buNone/>
            </a:pPr>
            <a:r>
              <a:rPr lang="en-US" dirty="0" smtClean="0"/>
              <a:t>Represents this in Rev. 13:1.</a:t>
            </a:r>
          </a:p>
          <a:p>
            <a:pPr marL="0" indent="0">
              <a:buNone/>
            </a:pPr>
            <a:r>
              <a:rPr lang="en-US" dirty="0"/>
              <a:t>Leviathan coming out of the sea, and Rahab, which terrorize the human race (Job 41 &amp; Ps. 89:9-10).  In Isaiah 57:20-21, the wicked are likened to “the tossing of the sea”. Goes back to 12:17.  Keep in mind John is on an island and the beast lay across the sea-it being Rome. </a:t>
            </a:r>
          </a:p>
        </p:txBody>
      </p:sp>
    </p:spTree>
    <p:extLst>
      <p:ext uri="{BB962C8B-B14F-4D97-AF65-F5344CB8AC3E}">
        <p14:creationId xmlns:p14="http://schemas.microsoft.com/office/powerpoint/2010/main" val="11146899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20000"/>
          </a:bodyPr>
          <a:lstStyle/>
          <a:p>
            <a:pPr marL="0" marR="0" indent="0">
              <a:lnSpc>
                <a:spcPct val="115000"/>
              </a:lnSpc>
              <a:spcBef>
                <a:spcPts val="0"/>
              </a:spcBef>
              <a:spcAft>
                <a:spcPts val="1000"/>
              </a:spcAft>
              <a:buNone/>
            </a:pPr>
            <a:r>
              <a:rPr lang="en-US" dirty="0">
                <a:ea typeface="Calibri"/>
                <a:cs typeface="Times New Roman"/>
              </a:rPr>
              <a:t>His servants or his slaves-found earlier in Revelation 19:5.  Comes full circle in a sense-same word used in Revelation 1:1-2, 2:20, 7:3-word used by John to describe the slaves or servants of Christ, believers in Him, saints in heaven.  Revelation 11:18-a key to understanding this term.  </a:t>
            </a:r>
          </a:p>
          <a:p>
            <a:pPr marL="0" marR="0" indent="0">
              <a:lnSpc>
                <a:spcPct val="115000"/>
              </a:lnSpc>
              <a:spcBef>
                <a:spcPts val="0"/>
              </a:spcBef>
              <a:spcAft>
                <a:spcPts val="1000"/>
              </a:spcAft>
              <a:buNone/>
            </a:pPr>
            <a:r>
              <a:rPr lang="en-US" dirty="0">
                <a:ea typeface="Calibri"/>
                <a:cs typeface="Times New Roman"/>
              </a:rPr>
              <a:t>Serve as in carry out religious duties or worship-word used for the work of the priests in the temple doing their ministry for the Lord.  Word used earlier in Rev. 7:15.  Matthew 4:10, Luke 1:74.</a:t>
            </a:r>
          </a:p>
          <a:p>
            <a:pPr marL="0" marR="0" indent="0">
              <a:lnSpc>
                <a:spcPct val="115000"/>
              </a:lnSpc>
              <a:spcBef>
                <a:spcPts val="0"/>
              </a:spcBef>
              <a:spcAft>
                <a:spcPts val="0"/>
              </a:spcAft>
              <a:buNone/>
            </a:pPr>
            <a:r>
              <a:rPr lang="en-US" sz="3600" b="1" dirty="0" err="1" smtClean="0">
                <a:latin typeface="Bwgrkl"/>
                <a:ea typeface="Calibri"/>
                <a:cs typeface="Arial"/>
              </a:rPr>
              <a:t>latreu,w</a:t>
            </a:r>
            <a:r>
              <a:rPr lang="en-US" sz="3600" b="1" dirty="0" smtClean="0">
                <a:latin typeface="Bwgrkl"/>
                <a:ea typeface="Calibri"/>
                <a:cs typeface="Arial"/>
              </a:rPr>
              <a:t> </a:t>
            </a:r>
            <a:r>
              <a:rPr lang="en-US" sz="2400" i="1" dirty="0">
                <a:latin typeface="Arial"/>
                <a:ea typeface="Calibri"/>
                <a:cs typeface="Times New Roman"/>
              </a:rPr>
              <a:t>serve </a:t>
            </a:r>
            <a:r>
              <a:rPr lang="en-US" sz="2400" dirty="0">
                <a:latin typeface="Arial"/>
                <a:ea typeface="Calibri"/>
                <a:cs typeface="Times New Roman"/>
              </a:rPr>
              <a:t>by carrying out religious duties, w. dat. </a:t>
            </a:r>
            <a:r>
              <a:rPr lang="en-US" sz="2400" u="sng" dirty="0">
                <a:solidFill>
                  <a:srgbClr val="01AA01"/>
                </a:solidFill>
                <a:latin typeface="Arial"/>
                <a:ea typeface="Calibri"/>
                <a:cs typeface="Times New Roman"/>
                <a:hlinkClick r:id="rId2"/>
              </a:rPr>
              <a:t>Mt 4:10</a:t>
            </a:r>
            <a:r>
              <a:rPr lang="en-US" sz="2400" dirty="0">
                <a:solidFill>
                  <a:srgbClr val="000000"/>
                </a:solidFill>
                <a:latin typeface="Arial"/>
                <a:ea typeface="Calibri"/>
                <a:cs typeface="Times New Roman"/>
              </a:rPr>
              <a:t>; </a:t>
            </a:r>
            <a:r>
              <a:rPr lang="en-US" sz="2400" u="sng" dirty="0">
                <a:solidFill>
                  <a:srgbClr val="01AA01"/>
                </a:solidFill>
                <a:latin typeface="Arial"/>
                <a:ea typeface="Calibri"/>
                <a:cs typeface="Times New Roman"/>
                <a:hlinkClick r:id="rId3"/>
              </a:rPr>
              <a:t>Lk 1:74</a:t>
            </a:r>
            <a:r>
              <a:rPr lang="en-US" sz="2400" dirty="0">
                <a:solidFill>
                  <a:srgbClr val="000000"/>
                </a:solidFill>
                <a:latin typeface="Arial"/>
                <a:ea typeface="Calibri"/>
                <a:cs typeface="Times New Roman"/>
              </a:rPr>
              <a:t>; </a:t>
            </a:r>
            <a:r>
              <a:rPr lang="en-US" sz="2400" u="sng" dirty="0">
                <a:solidFill>
                  <a:srgbClr val="01AA01"/>
                </a:solidFill>
                <a:latin typeface="Arial"/>
                <a:ea typeface="Calibri"/>
                <a:cs typeface="Times New Roman"/>
                <a:hlinkClick r:id="rId4"/>
              </a:rPr>
              <a:t>Ac 7:7</a:t>
            </a:r>
            <a:r>
              <a:rPr lang="en-US" sz="2400" dirty="0">
                <a:solidFill>
                  <a:srgbClr val="000000"/>
                </a:solidFill>
                <a:latin typeface="Arial"/>
                <a:ea typeface="Calibri"/>
                <a:cs typeface="Times New Roman"/>
              </a:rPr>
              <a:t>, </a:t>
            </a:r>
            <a:r>
              <a:rPr lang="en-US" sz="2400" u="sng" dirty="0">
                <a:solidFill>
                  <a:srgbClr val="01AA01"/>
                </a:solidFill>
                <a:latin typeface="Arial"/>
                <a:ea typeface="Calibri"/>
                <a:cs typeface="Times New Roman"/>
                <a:hlinkClick r:id="rId5"/>
              </a:rPr>
              <a:t>42</a:t>
            </a:r>
            <a:r>
              <a:rPr lang="en-US" sz="2400" dirty="0">
                <a:solidFill>
                  <a:srgbClr val="000000"/>
                </a:solidFill>
                <a:latin typeface="Arial"/>
                <a:ea typeface="Calibri"/>
                <a:cs typeface="Times New Roman"/>
              </a:rPr>
              <a:t>; </a:t>
            </a:r>
            <a:r>
              <a:rPr lang="en-US" sz="2400" u="sng" dirty="0">
                <a:solidFill>
                  <a:srgbClr val="01AA01"/>
                </a:solidFill>
                <a:latin typeface="Arial"/>
                <a:ea typeface="Calibri"/>
                <a:cs typeface="Times New Roman"/>
                <a:hlinkClick r:id="rId6"/>
              </a:rPr>
              <a:t>26:7</a:t>
            </a:r>
            <a:r>
              <a:rPr lang="en-US" sz="2400" dirty="0">
                <a:solidFill>
                  <a:srgbClr val="000000"/>
                </a:solidFill>
                <a:latin typeface="Arial"/>
                <a:ea typeface="Calibri"/>
                <a:cs typeface="Times New Roman"/>
              </a:rPr>
              <a:t>; </a:t>
            </a:r>
            <a:r>
              <a:rPr lang="en-US" sz="2400" u="sng" dirty="0">
                <a:solidFill>
                  <a:srgbClr val="01AA01"/>
                </a:solidFill>
                <a:latin typeface="Arial"/>
                <a:ea typeface="Calibri"/>
                <a:cs typeface="Times New Roman"/>
                <a:hlinkClick r:id="rId7"/>
              </a:rPr>
              <a:t>Ro 1:9</a:t>
            </a:r>
            <a:r>
              <a:rPr lang="en-US" sz="2400" dirty="0">
                <a:solidFill>
                  <a:srgbClr val="000000"/>
                </a:solidFill>
                <a:latin typeface="Arial"/>
                <a:ea typeface="Calibri"/>
                <a:cs typeface="Times New Roman"/>
              </a:rPr>
              <a:t>; </a:t>
            </a:r>
            <a:r>
              <a:rPr lang="en-US" sz="2400" u="sng" dirty="0">
                <a:solidFill>
                  <a:srgbClr val="01AA01"/>
                </a:solidFill>
                <a:latin typeface="Arial"/>
                <a:ea typeface="Calibri"/>
                <a:cs typeface="Times New Roman"/>
                <a:hlinkClick r:id="rId8"/>
              </a:rPr>
              <a:t>2 </a:t>
            </a:r>
            <a:r>
              <a:rPr lang="en-US" sz="2400" u="sng" dirty="0" err="1">
                <a:solidFill>
                  <a:srgbClr val="01AA01"/>
                </a:solidFill>
                <a:latin typeface="Arial"/>
                <a:ea typeface="Calibri"/>
                <a:cs typeface="Times New Roman"/>
                <a:hlinkClick r:id="rId8"/>
              </a:rPr>
              <a:t>Ti</a:t>
            </a:r>
            <a:r>
              <a:rPr lang="en-US" sz="2400" u="sng" dirty="0">
                <a:solidFill>
                  <a:srgbClr val="01AA01"/>
                </a:solidFill>
                <a:latin typeface="Arial"/>
                <a:ea typeface="Calibri"/>
                <a:cs typeface="Times New Roman"/>
                <a:hlinkClick r:id="rId8"/>
              </a:rPr>
              <a:t> 1:3</a:t>
            </a:r>
            <a:r>
              <a:rPr lang="en-US" sz="2400" dirty="0">
                <a:solidFill>
                  <a:srgbClr val="000000"/>
                </a:solidFill>
                <a:latin typeface="Arial"/>
                <a:ea typeface="Calibri"/>
                <a:cs typeface="Times New Roman"/>
              </a:rPr>
              <a:t>; </a:t>
            </a:r>
            <a:r>
              <a:rPr lang="en-US" sz="2400" u="sng" dirty="0" err="1">
                <a:solidFill>
                  <a:srgbClr val="01AA01"/>
                </a:solidFill>
                <a:latin typeface="Arial"/>
                <a:ea typeface="Calibri"/>
                <a:cs typeface="Times New Roman"/>
                <a:hlinkClick r:id="rId9"/>
              </a:rPr>
              <a:t>Hb</a:t>
            </a:r>
            <a:r>
              <a:rPr lang="en-US" sz="2400" u="sng" dirty="0">
                <a:solidFill>
                  <a:srgbClr val="01AA01"/>
                </a:solidFill>
                <a:latin typeface="Arial"/>
                <a:ea typeface="Calibri"/>
                <a:cs typeface="Times New Roman"/>
                <a:hlinkClick r:id="rId9"/>
              </a:rPr>
              <a:t> 9:9</a:t>
            </a:r>
            <a:r>
              <a:rPr lang="en-US" sz="2400" dirty="0">
                <a:solidFill>
                  <a:srgbClr val="000000"/>
                </a:solidFill>
                <a:latin typeface="Arial"/>
                <a:ea typeface="Calibri"/>
                <a:cs typeface="Times New Roman"/>
              </a:rPr>
              <a:t>, </a:t>
            </a:r>
            <a:r>
              <a:rPr lang="en-US" sz="2400" u="sng" dirty="0">
                <a:solidFill>
                  <a:srgbClr val="01AA01"/>
                </a:solidFill>
                <a:latin typeface="Arial"/>
                <a:ea typeface="Calibri"/>
                <a:cs typeface="Times New Roman"/>
                <a:hlinkClick r:id="rId10"/>
              </a:rPr>
              <a:t>14</a:t>
            </a:r>
            <a:r>
              <a:rPr lang="en-US" sz="2400" dirty="0">
                <a:solidFill>
                  <a:srgbClr val="000000"/>
                </a:solidFill>
                <a:latin typeface="Arial"/>
                <a:ea typeface="Calibri"/>
                <a:cs typeface="Times New Roman"/>
              </a:rPr>
              <a:t>; </a:t>
            </a:r>
            <a:r>
              <a:rPr lang="en-US" sz="2400" u="sng" dirty="0" err="1">
                <a:solidFill>
                  <a:srgbClr val="01AA01"/>
                </a:solidFill>
                <a:latin typeface="Arial"/>
                <a:ea typeface="Calibri"/>
                <a:cs typeface="Times New Roman"/>
                <a:hlinkClick r:id="rId11"/>
              </a:rPr>
              <a:t>Rv</a:t>
            </a:r>
            <a:r>
              <a:rPr lang="en-US" sz="2400" u="sng" dirty="0">
                <a:solidFill>
                  <a:srgbClr val="01AA01"/>
                </a:solidFill>
                <a:latin typeface="Arial"/>
                <a:ea typeface="Calibri"/>
                <a:cs typeface="Times New Roman"/>
                <a:hlinkClick r:id="rId11"/>
              </a:rPr>
              <a:t> 7:15</a:t>
            </a:r>
            <a:r>
              <a:rPr lang="en-US" sz="2400" dirty="0">
                <a:solidFill>
                  <a:srgbClr val="000000"/>
                </a:solidFill>
                <a:latin typeface="Arial"/>
                <a:ea typeface="Calibri"/>
                <a:cs typeface="Times New Roman"/>
              </a:rPr>
              <a:t>. [</a:t>
            </a:r>
            <a:r>
              <a:rPr lang="en-US" sz="2400" dirty="0" err="1">
                <a:solidFill>
                  <a:srgbClr val="000000"/>
                </a:solidFill>
                <a:latin typeface="Arial"/>
                <a:ea typeface="Calibri"/>
                <a:cs typeface="Times New Roman"/>
              </a:rPr>
              <a:t>pg</a:t>
            </a:r>
            <a:r>
              <a:rPr lang="en-US" sz="2400" dirty="0">
                <a:solidFill>
                  <a:srgbClr val="000000"/>
                </a:solidFill>
                <a:latin typeface="Arial"/>
                <a:ea typeface="Calibri"/>
                <a:cs typeface="Times New Roman"/>
              </a:rPr>
              <a:t> 117</a:t>
            </a:r>
            <a:r>
              <a:rPr lang="en-US" sz="2400" dirty="0" smtClean="0">
                <a:solidFill>
                  <a:srgbClr val="000000"/>
                </a:solidFill>
                <a:latin typeface="Arial"/>
                <a:ea typeface="Calibri"/>
                <a:cs typeface="Times New Roman"/>
              </a:rPr>
              <a:t>]</a:t>
            </a:r>
            <a:endParaRPr lang="en-US" dirty="0">
              <a:ea typeface="Calibri"/>
              <a:cs typeface="Times New Roman"/>
            </a:endParaRPr>
          </a:p>
          <a:p>
            <a:pPr marL="0" indent="0">
              <a:buNone/>
            </a:pPr>
            <a:endParaRPr lang="en-US" dirty="0"/>
          </a:p>
        </p:txBody>
      </p:sp>
    </p:spTree>
    <p:extLst>
      <p:ext uri="{BB962C8B-B14F-4D97-AF65-F5344CB8AC3E}">
        <p14:creationId xmlns:p14="http://schemas.microsoft.com/office/powerpoint/2010/main" val="33560064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buNone/>
            </a:pPr>
            <a:r>
              <a:rPr lang="en-US" dirty="0"/>
              <a:t>v.4-see his face-Read Brighton p. 629-Exodus 33:18-20 an example.  I John 4:12.</a:t>
            </a:r>
          </a:p>
          <a:p>
            <a:pPr marL="0" indent="0">
              <a:buNone/>
            </a:pPr>
            <a:r>
              <a:rPr lang="en-US" dirty="0"/>
              <a:t>Promise in Psalm 17:15 that it would one day happen.  Matthew 5:8, I John 3:2.  This promise is now fulfilled.  </a:t>
            </a:r>
          </a:p>
          <a:p>
            <a:pPr marL="0" indent="0">
              <a:buNone/>
            </a:pPr>
            <a:r>
              <a:rPr lang="en-US" dirty="0"/>
              <a:t>Writing of the name-Look at Revelation 3:12.  This is now fulfilled.  We had been sealed by the Holy Spirit in our baptisms.  Revelation 7:3, 9:4, 14:1.  Sealed-Ephesians 1:13, 2 Corinthians 1:22, 2 Timothy 2:19. 2 Thessalonians 2:13-15.</a:t>
            </a:r>
          </a:p>
          <a:p>
            <a:pPr marL="0" indent="0">
              <a:buNone/>
            </a:pPr>
            <a:endParaRPr lang="en-US" dirty="0"/>
          </a:p>
        </p:txBody>
      </p:sp>
    </p:spTree>
    <p:extLst>
      <p:ext uri="{BB962C8B-B14F-4D97-AF65-F5344CB8AC3E}">
        <p14:creationId xmlns:p14="http://schemas.microsoft.com/office/powerpoint/2010/main" val="28320601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marL="0" indent="0">
              <a:buNone/>
            </a:pPr>
            <a:r>
              <a:rPr lang="en-US" sz="4400" dirty="0"/>
              <a:t>v. 5-night will be no more-like 21:23-25. </a:t>
            </a:r>
            <a:endParaRPr lang="en-US" sz="4400" dirty="0" smtClean="0"/>
          </a:p>
          <a:p>
            <a:pPr marL="0" indent="0">
              <a:buNone/>
            </a:pPr>
            <a:r>
              <a:rPr lang="en-US" sz="4400" dirty="0" smtClean="0"/>
              <a:t>All that is associated with night and darkness is now gone.</a:t>
            </a:r>
            <a:endParaRPr lang="en-US" sz="4400" dirty="0"/>
          </a:p>
          <a:p>
            <a:pPr marL="0" indent="0">
              <a:buNone/>
            </a:pPr>
            <a:r>
              <a:rPr lang="en-US" sz="4400" dirty="0"/>
              <a:t>Reign with Christ-Revelation 1:6, 1:9, 2:26, 3:21, 11:15 (11:17, 19:6), </a:t>
            </a:r>
            <a:r>
              <a:rPr lang="en-US" sz="4400" dirty="0" smtClean="0"/>
              <a:t>20:6.</a:t>
            </a:r>
          </a:p>
          <a:p>
            <a:pPr marL="0" indent="0">
              <a:buNone/>
            </a:pPr>
            <a:r>
              <a:rPr lang="en-US" sz="4400" dirty="0" smtClean="0"/>
              <a:t>2 Tim. </a:t>
            </a:r>
            <a:r>
              <a:rPr lang="en-US" sz="4400" smtClean="0"/>
              <a:t>2:11-12, </a:t>
            </a:r>
            <a:endParaRPr lang="en-US" sz="4400" dirty="0"/>
          </a:p>
          <a:p>
            <a:pPr marL="0" indent="0">
              <a:buNone/>
            </a:pPr>
            <a:endParaRPr lang="en-US" dirty="0"/>
          </a:p>
        </p:txBody>
      </p:sp>
    </p:spTree>
    <p:extLst>
      <p:ext uri="{BB962C8B-B14F-4D97-AF65-F5344CB8AC3E}">
        <p14:creationId xmlns:p14="http://schemas.microsoft.com/office/powerpoint/2010/main" val="18297329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buNone/>
            </a:pPr>
            <a:r>
              <a:rPr lang="en-US" sz="3600" dirty="0" smtClean="0"/>
              <a:t>v.6-21-These words begin </a:t>
            </a:r>
            <a:r>
              <a:rPr lang="en-US" sz="3600" dirty="0"/>
              <a:t>the epilogue-the final words of the prophetic words of John.  It serves as a farewell, but also an affirming Amen, to all that has been said. </a:t>
            </a:r>
            <a:endParaRPr lang="en-US" sz="3600" dirty="0" smtClean="0"/>
          </a:p>
          <a:p>
            <a:pPr marL="0" indent="0">
              <a:buNone/>
            </a:pPr>
            <a:r>
              <a:rPr lang="en-US" sz="3600" dirty="0"/>
              <a:t>v.6-These words are faithful and true-21:5, 2 Tim. 3:16-Read Brighton p. 640. </a:t>
            </a:r>
          </a:p>
          <a:p>
            <a:pPr marL="0" indent="0">
              <a:buNone/>
            </a:pPr>
            <a:r>
              <a:rPr lang="en-US" sz="3600" dirty="0"/>
              <a:t>Referring to the Spirit giving him the words of prophecy found in this book.  1:10., 2 Peter 1:21. </a:t>
            </a:r>
          </a:p>
        </p:txBody>
      </p:sp>
    </p:spTree>
    <p:extLst>
      <p:ext uri="{BB962C8B-B14F-4D97-AF65-F5344CB8AC3E}">
        <p14:creationId xmlns:p14="http://schemas.microsoft.com/office/powerpoint/2010/main" val="19226105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Autofit/>
          </a:bodyPr>
          <a:lstStyle/>
          <a:p>
            <a:pPr marL="0" indent="0">
              <a:buNone/>
            </a:pPr>
            <a:r>
              <a:rPr lang="en-US" sz="4000" dirty="0" smtClean="0"/>
              <a:t>his </a:t>
            </a:r>
            <a:r>
              <a:rPr lang="en-US" sz="4000" dirty="0"/>
              <a:t>angel-Brighton p. 641.</a:t>
            </a:r>
          </a:p>
          <a:p>
            <a:pPr marL="0" indent="0">
              <a:buNone/>
            </a:pPr>
            <a:r>
              <a:rPr lang="en-US" sz="4000" dirty="0"/>
              <a:t>Slaves-same word as v. </a:t>
            </a:r>
            <a:r>
              <a:rPr lang="en-US" sz="4000" dirty="0" smtClean="0"/>
              <a:t>3.  </a:t>
            </a:r>
            <a:r>
              <a:rPr lang="en-US" sz="4000" dirty="0" err="1" smtClean="0"/>
              <a:t>doulois</a:t>
            </a:r>
            <a:endParaRPr lang="en-US" sz="4000" dirty="0"/>
          </a:p>
          <a:p>
            <a:pPr marL="0" indent="0">
              <a:buNone/>
            </a:pPr>
            <a:r>
              <a:rPr lang="en-US" sz="4000" dirty="0"/>
              <a:t>What is necessary-</a:t>
            </a:r>
            <a:r>
              <a:rPr lang="en-US" sz="4000" dirty="0" err="1"/>
              <a:t>dei</a:t>
            </a:r>
            <a:r>
              <a:rPr lang="en-US" sz="4000" dirty="0"/>
              <a:t>.  To soon take place or come into being.  </a:t>
            </a:r>
            <a:endParaRPr lang="en-US" sz="4000" dirty="0" smtClean="0"/>
          </a:p>
          <a:p>
            <a:pPr marL="0" indent="0">
              <a:buNone/>
            </a:pPr>
            <a:r>
              <a:rPr lang="en-US" sz="4000" dirty="0" smtClean="0"/>
              <a:t>It reveals why John was given this vision.  It was to inform the church of things to come.  Signs and warnings of the age of the church before Jesus’ return.   </a:t>
            </a:r>
            <a:endParaRPr lang="en-US" sz="4000" dirty="0"/>
          </a:p>
        </p:txBody>
      </p:sp>
    </p:spTree>
    <p:extLst>
      <p:ext uri="{BB962C8B-B14F-4D97-AF65-F5344CB8AC3E}">
        <p14:creationId xmlns:p14="http://schemas.microsoft.com/office/powerpoint/2010/main" val="559644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lnSpcReduction="10000"/>
          </a:bodyPr>
          <a:lstStyle/>
          <a:p>
            <a:pPr marL="0" indent="0">
              <a:buNone/>
            </a:pPr>
            <a:r>
              <a:rPr lang="en-US" dirty="0"/>
              <a:t>v.7-Behold, I am coming soon or quickly.- Goes back to 1:7, 2:16, 3:11, 16:15, also. </a:t>
            </a:r>
            <a:r>
              <a:rPr lang="en-US" dirty="0" smtClean="0"/>
              <a:t>v.12</a:t>
            </a:r>
            <a:r>
              <a:rPr lang="en-US" dirty="0"/>
              <a:t>, 20.  Soon by God’s standard of time.  2 Peter 3:8-10.</a:t>
            </a:r>
          </a:p>
          <a:p>
            <a:pPr marL="0" indent="0">
              <a:buNone/>
            </a:pPr>
            <a:r>
              <a:rPr lang="en-US" dirty="0"/>
              <a:t>blessed-6th of the 7 beatitudes in Revelation.  1:3, 14:13, 16:15, 19:9, 20:6, 22:7, </a:t>
            </a:r>
            <a:r>
              <a:rPr lang="en-US" dirty="0" smtClean="0"/>
              <a:t>22:14.</a:t>
            </a:r>
          </a:p>
          <a:p>
            <a:pPr marL="0" indent="0">
              <a:buNone/>
            </a:pPr>
            <a:r>
              <a:rPr lang="en-US" dirty="0" smtClean="0"/>
              <a:t>It shows that Revelation is an important book of the Bible to study and to know.  </a:t>
            </a:r>
          </a:p>
          <a:p>
            <a:pPr marL="0" indent="0">
              <a:buNone/>
            </a:pPr>
            <a:r>
              <a:rPr lang="en-US" dirty="0" smtClean="0"/>
              <a:t>Keeps or guards or watches over</a:t>
            </a:r>
            <a:endParaRPr lang="en-US" dirty="0"/>
          </a:p>
          <a:p>
            <a:pPr marL="0" indent="0">
              <a:buNone/>
            </a:pPr>
            <a:r>
              <a:rPr lang="en-US" dirty="0" smtClean="0"/>
              <a:t>v. 8-John does the same as 1:17, but now not in fear but in worship-</a:t>
            </a:r>
            <a:r>
              <a:rPr lang="en-US" dirty="0" err="1" smtClean="0"/>
              <a:t>proskuneo</a:t>
            </a:r>
            <a:r>
              <a:rPr lang="en-US" dirty="0" smtClean="0"/>
              <a:t>-bend the knee to.</a:t>
            </a:r>
          </a:p>
          <a:p>
            <a:pPr marL="0" indent="0">
              <a:buNone/>
            </a:pPr>
            <a:r>
              <a:rPr lang="en-US" dirty="0" smtClean="0"/>
              <a:t>John also tried to do this in 19:10.</a:t>
            </a:r>
          </a:p>
          <a:p>
            <a:pPr marL="0" indent="0">
              <a:buNone/>
            </a:pPr>
            <a:endParaRPr lang="en-US" dirty="0"/>
          </a:p>
        </p:txBody>
      </p:sp>
    </p:spTree>
    <p:extLst>
      <p:ext uri="{BB962C8B-B14F-4D97-AF65-F5344CB8AC3E}">
        <p14:creationId xmlns:p14="http://schemas.microsoft.com/office/powerpoint/2010/main" val="38555845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Autofit/>
          </a:bodyPr>
          <a:lstStyle/>
          <a:p>
            <a:pPr marL="0" indent="0">
              <a:buNone/>
            </a:pPr>
            <a:r>
              <a:rPr lang="en-US" sz="4000" dirty="0" smtClean="0"/>
              <a:t>v. 9-He says literally, “See, no” or “Look out, no”</a:t>
            </a:r>
          </a:p>
          <a:p>
            <a:pPr marL="0" indent="0">
              <a:buNone/>
            </a:pPr>
            <a:r>
              <a:rPr lang="en-US" sz="4000" dirty="0" smtClean="0"/>
              <a:t>A strong rebuke of his action.  </a:t>
            </a:r>
          </a:p>
          <a:p>
            <a:pPr marL="0" indent="0">
              <a:buNone/>
            </a:pPr>
            <a:r>
              <a:rPr lang="en-US" sz="4000" dirty="0" smtClean="0"/>
              <a:t>It </a:t>
            </a:r>
            <a:r>
              <a:rPr lang="en-US" sz="4000" dirty="0"/>
              <a:t>shows angels are fellow </a:t>
            </a:r>
            <a:r>
              <a:rPr lang="en-US" sz="4000" dirty="0" err="1" smtClean="0"/>
              <a:t>doublois</a:t>
            </a:r>
            <a:r>
              <a:rPr lang="en-US" sz="4000" dirty="0" smtClean="0"/>
              <a:t> or servants-Hebrews </a:t>
            </a:r>
            <a:r>
              <a:rPr lang="en-US" sz="4000" dirty="0"/>
              <a:t>1:14</a:t>
            </a:r>
            <a:r>
              <a:rPr lang="en-US" sz="4000" dirty="0" smtClean="0"/>
              <a:t>.  They are not to be worshipped.  It would make an idol out of one of God’s creations.  </a:t>
            </a:r>
            <a:endParaRPr lang="en-US" sz="4000" dirty="0"/>
          </a:p>
          <a:p>
            <a:pPr marL="0" indent="0">
              <a:buNone/>
            </a:pPr>
            <a:r>
              <a:rPr lang="en-US" sz="4000" dirty="0" smtClean="0"/>
              <a:t>The angel makes it clear in an imperative command.  “Worship God.”</a:t>
            </a:r>
            <a:endParaRPr lang="en-US" sz="4000" dirty="0"/>
          </a:p>
        </p:txBody>
      </p:sp>
    </p:spTree>
    <p:extLst>
      <p:ext uri="{BB962C8B-B14F-4D97-AF65-F5344CB8AC3E}">
        <p14:creationId xmlns:p14="http://schemas.microsoft.com/office/powerpoint/2010/main" val="36917861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Autofit/>
          </a:bodyPr>
          <a:lstStyle/>
          <a:p>
            <a:pPr marL="0" indent="0">
              <a:buNone/>
            </a:pPr>
            <a:r>
              <a:rPr lang="en-US" sz="3600" dirty="0" smtClean="0"/>
              <a:t>v.10-it </a:t>
            </a:r>
            <a:r>
              <a:rPr lang="en-US" sz="3600" dirty="0"/>
              <a:t>was meant to be read write away. The time is near-Rev. 1:3, Romans 13:11-14, I Peter 4:7.  Read Brighton p. </a:t>
            </a:r>
            <a:r>
              <a:rPr lang="en-US" sz="3600" dirty="0" smtClean="0"/>
              <a:t>645.</a:t>
            </a:r>
          </a:p>
          <a:p>
            <a:pPr marL="0" indent="0">
              <a:buNone/>
            </a:pPr>
            <a:r>
              <a:rPr lang="en-US" sz="3600" dirty="0" smtClean="0"/>
              <a:t>v.11-Matthew </a:t>
            </a:r>
            <a:r>
              <a:rPr lang="en-US" sz="3600" dirty="0"/>
              <a:t>24:36-44. I Peter 1:13-16.-Read the text note.   Like the idea of the parable of the weeds-let both grow together-Matthew 13.  If the unrighteous and the filthy will not be warned by the words of the prophecy of this book, the final revelation of God, there is nothing more that can be done-</a:t>
            </a:r>
            <a:r>
              <a:rPr lang="en-US" sz="3600" dirty="0" err="1"/>
              <a:t>Lenski</a:t>
            </a:r>
            <a:r>
              <a:rPr lang="en-US" sz="3600" dirty="0"/>
              <a:t> p. 665.</a:t>
            </a:r>
          </a:p>
        </p:txBody>
      </p:sp>
    </p:spTree>
    <p:extLst>
      <p:ext uri="{BB962C8B-B14F-4D97-AF65-F5344CB8AC3E}">
        <p14:creationId xmlns:p14="http://schemas.microsoft.com/office/powerpoint/2010/main" val="7569223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lnSpcReduction="10000"/>
          </a:bodyPr>
          <a:lstStyle/>
          <a:p>
            <a:pPr marL="0" indent="0">
              <a:buNone/>
            </a:pPr>
            <a:r>
              <a:rPr lang="en-US" dirty="0"/>
              <a:t>The evildoer or ungodly-do evil-aorist imperative.  See how it turns out for you.  Colossians 3:25.</a:t>
            </a:r>
          </a:p>
          <a:p>
            <a:pPr marL="0" indent="0">
              <a:buNone/>
            </a:pPr>
            <a:r>
              <a:rPr lang="en-US" dirty="0"/>
              <a:t>The dirty as in unclean or defiled-be defiled or polluted-Those who have not been washed.  I Peter 3:21-22</a:t>
            </a:r>
          </a:p>
          <a:p>
            <a:pPr marL="0" indent="0">
              <a:buNone/>
            </a:pPr>
            <a:r>
              <a:rPr lang="en-US" dirty="0"/>
              <a:t>Be defiled or unclean still-aorist imperative.  </a:t>
            </a:r>
          </a:p>
          <a:p>
            <a:pPr marL="0" indent="0">
              <a:buNone/>
            </a:pPr>
            <a:r>
              <a:rPr lang="en-US" dirty="0"/>
              <a:t>The righteous, do righteousness-aorist imperative</a:t>
            </a:r>
            <a:r>
              <a:rPr lang="en-US" dirty="0" smtClean="0"/>
              <a:t>.  Passive &amp; </a:t>
            </a:r>
            <a:r>
              <a:rPr lang="en-US" smtClean="0"/>
              <a:t>active righteousness.  </a:t>
            </a:r>
            <a:endParaRPr lang="en-US" dirty="0"/>
          </a:p>
          <a:p>
            <a:pPr marL="0" indent="0">
              <a:buNone/>
            </a:pPr>
            <a:r>
              <a:rPr lang="en-US" dirty="0"/>
              <a:t>The holy-be sanctified </a:t>
            </a:r>
            <a:r>
              <a:rPr lang="en-US" dirty="0" smtClean="0"/>
              <a:t>still-I Corinthians 6:11, </a:t>
            </a:r>
          </a:p>
          <a:p>
            <a:pPr marL="0" indent="0">
              <a:buNone/>
            </a:pPr>
            <a:r>
              <a:rPr lang="en-US" dirty="0" smtClean="0"/>
              <a:t>2 </a:t>
            </a:r>
            <a:r>
              <a:rPr lang="en-US" dirty="0"/>
              <a:t>Corinthians 6:1-3, </a:t>
            </a:r>
            <a:r>
              <a:rPr lang="en-US" dirty="0" smtClean="0"/>
              <a:t>2 Peter 3:11-13, I Thess. 4:3ff.</a:t>
            </a:r>
            <a:endParaRPr lang="en-US" dirty="0"/>
          </a:p>
          <a:p>
            <a:pPr marL="0" indent="0">
              <a:buNone/>
            </a:pPr>
            <a:endParaRPr lang="en-US" dirty="0"/>
          </a:p>
        </p:txBody>
      </p:sp>
    </p:spTree>
    <p:extLst>
      <p:ext uri="{BB962C8B-B14F-4D97-AF65-F5344CB8AC3E}">
        <p14:creationId xmlns:p14="http://schemas.microsoft.com/office/powerpoint/2010/main" val="37971984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marL="0" marR="0" indent="0">
              <a:lnSpc>
                <a:spcPct val="115000"/>
              </a:lnSpc>
              <a:spcBef>
                <a:spcPts val="0"/>
              </a:spcBef>
              <a:spcAft>
                <a:spcPts val="1000"/>
              </a:spcAft>
              <a:buNone/>
            </a:pPr>
            <a:r>
              <a:rPr lang="en-US" dirty="0" smtClean="0">
                <a:ea typeface="Calibri"/>
                <a:cs typeface="Times New Roman"/>
              </a:rPr>
              <a:t>v.12-”Behold, I am coming soon”-a repeat of v. 7.</a:t>
            </a:r>
          </a:p>
          <a:p>
            <a:pPr marL="0" marR="0" indent="0">
              <a:lnSpc>
                <a:spcPct val="115000"/>
              </a:lnSpc>
              <a:spcBef>
                <a:spcPts val="0"/>
              </a:spcBef>
              <a:spcAft>
                <a:spcPts val="1000"/>
              </a:spcAft>
              <a:buNone/>
            </a:pPr>
            <a:r>
              <a:rPr lang="en-US" dirty="0" smtClean="0">
                <a:ea typeface="Calibri"/>
                <a:cs typeface="Times New Roman"/>
              </a:rPr>
              <a:t>“And my reward </a:t>
            </a:r>
            <a:r>
              <a:rPr lang="en-US" dirty="0">
                <a:ea typeface="Calibri"/>
                <a:cs typeface="Times New Roman"/>
              </a:rPr>
              <a:t>or </a:t>
            </a:r>
            <a:r>
              <a:rPr lang="en-US" dirty="0" smtClean="0">
                <a:ea typeface="Calibri"/>
                <a:cs typeface="Times New Roman"/>
              </a:rPr>
              <a:t>recompense or pay with </a:t>
            </a:r>
            <a:r>
              <a:rPr lang="en-US" dirty="0">
                <a:ea typeface="Calibri"/>
                <a:cs typeface="Times New Roman"/>
              </a:rPr>
              <a:t>me</a:t>
            </a:r>
            <a:r>
              <a:rPr lang="en-US" dirty="0" smtClean="0">
                <a:ea typeface="Calibri"/>
                <a:cs typeface="Times New Roman"/>
              </a:rPr>
              <a:t>.”  </a:t>
            </a:r>
            <a:r>
              <a:rPr lang="en-US" dirty="0">
                <a:ea typeface="Calibri"/>
                <a:cs typeface="Times New Roman"/>
              </a:rPr>
              <a:t>Same word found in Matthew 20:8, John 4:36, 2 Peter 2:13, 15,  Matthew 6:6, 16 -positive-same idea.  Reward-Luke 6:23, Mark 9:41.  </a:t>
            </a:r>
          </a:p>
          <a:p>
            <a:pPr marL="0" marR="0" indent="0">
              <a:lnSpc>
                <a:spcPct val="115000"/>
              </a:lnSpc>
              <a:spcBef>
                <a:spcPts val="0"/>
              </a:spcBef>
              <a:spcAft>
                <a:spcPts val="0"/>
              </a:spcAft>
              <a:buNone/>
            </a:pPr>
            <a:r>
              <a:rPr lang="en-US" sz="2800" dirty="0" smtClean="0">
                <a:latin typeface="Arial"/>
                <a:ea typeface="Calibri"/>
                <a:cs typeface="Times New Roman"/>
              </a:rPr>
              <a:t>The reward or pay is the eternal victory over death in the resurrection and the justification He will give His sheep or followers on that day, which means they can live in the new heaven and earth forever.  </a:t>
            </a:r>
            <a:r>
              <a:rPr lang="en-US" sz="2400" dirty="0">
                <a:latin typeface="Arial"/>
                <a:ea typeface="Calibri"/>
                <a:cs typeface="Times New Roman"/>
              </a:rPr>
              <a:t> </a:t>
            </a:r>
            <a:r>
              <a:rPr lang="en-US" sz="2400" dirty="0" smtClean="0">
                <a:latin typeface="Arial"/>
                <a:ea typeface="Calibri"/>
                <a:cs typeface="Times New Roman"/>
              </a:rPr>
              <a:t>Read Brighton p. 647.</a:t>
            </a:r>
            <a:endParaRPr lang="en-US" dirty="0">
              <a:ea typeface="Calibri"/>
              <a:cs typeface="Times New Roman"/>
            </a:endParaRPr>
          </a:p>
          <a:p>
            <a:pPr marL="0" indent="0">
              <a:buNone/>
            </a:pPr>
            <a:endParaRPr lang="en-US" dirty="0"/>
          </a:p>
        </p:txBody>
      </p:sp>
    </p:spTree>
    <p:extLst>
      <p:ext uri="{BB962C8B-B14F-4D97-AF65-F5344CB8AC3E}">
        <p14:creationId xmlns:p14="http://schemas.microsoft.com/office/powerpoint/2010/main" val="3512183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Autofit/>
          </a:bodyPr>
          <a:lstStyle/>
          <a:p>
            <a:pPr marL="0" indent="0">
              <a:buNone/>
            </a:pPr>
            <a:r>
              <a:rPr lang="en-US" sz="2800" dirty="0" smtClean="0"/>
              <a:t>v. 2- “the holy city, the new Jerusalem.”</a:t>
            </a:r>
          </a:p>
          <a:p>
            <a:pPr marL="0" indent="0">
              <a:buNone/>
            </a:pPr>
            <a:r>
              <a:rPr lang="en-US" sz="2800" dirty="0" smtClean="0"/>
              <a:t>First reference to this city is in Rev. 3:12.  It described that those who conquer in Christ will be like a pillar in the temple of my God.  Also, they will bear the name of the city of my God, the new Jerusalem, which will come down out of heaven from God.  </a:t>
            </a:r>
          </a:p>
          <a:p>
            <a:pPr marL="0" indent="0">
              <a:buNone/>
            </a:pPr>
            <a:r>
              <a:rPr lang="en-US" sz="2800" dirty="0" smtClean="0"/>
              <a:t>The holy city is mentioned in 11:2-trampled on for 42 months-debated whether that literally means the city of Jerusalem or as it represents the church.  The context of Revelation would seem to imply the church.  </a:t>
            </a:r>
          </a:p>
          <a:p>
            <a:pPr marL="0" indent="0">
              <a:buNone/>
            </a:pPr>
            <a:r>
              <a:rPr lang="en-US" sz="2800" dirty="0" smtClean="0"/>
              <a:t>This </a:t>
            </a:r>
            <a:r>
              <a:rPr lang="en-US" sz="2800" dirty="0"/>
              <a:t>New </a:t>
            </a:r>
            <a:r>
              <a:rPr lang="en-US" sz="2800" dirty="0" smtClean="0"/>
              <a:t>Jerusalem is foreshadowed in the Old Testament-Isaiah </a:t>
            </a:r>
            <a:r>
              <a:rPr lang="en-US" sz="2800" dirty="0"/>
              <a:t>24:23, 25:6-9, 26:1-4, 19-20; 27:12, 60:14-Read Brighton p. </a:t>
            </a:r>
            <a:r>
              <a:rPr lang="en-US" sz="2800" dirty="0" smtClean="0"/>
              <a:t>595-596.</a:t>
            </a:r>
            <a:endParaRPr lang="en-US" sz="2800" dirty="0"/>
          </a:p>
        </p:txBody>
      </p:sp>
    </p:spTree>
    <p:extLst>
      <p:ext uri="{BB962C8B-B14F-4D97-AF65-F5344CB8AC3E}">
        <p14:creationId xmlns:p14="http://schemas.microsoft.com/office/powerpoint/2010/main" val="11902758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a:bodyPr>
          <a:lstStyle/>
          <a:p>
            <a:pPr marL="0" indent="0">
              <a:buNone/>
            </a:pPr>
            <a:r>
              <a:rPr lang="en-US" dirty="0" smtClean="0"/>
              <a:t>“to repay”-Our works are taken into account by the Lord, not as the reason why we will be allowed into His kingdom on the Last Day, but as evidence of the faith in Christ that saved us.  No works is evidence of a dead faith.  However, our salvation does not depend upon the quantity of our works, but the grace of Christ believed in faith.  The Parable of the Laborers in the Vineyard is a perfect example of Jesus illustrating this.  Or in His Parable of the Talents, the one given 5 and the one given 2 were both commended the same for simply using what they were given for the sake of the property owner.  </a:t>
            </a:r>
            <a:endParaRPr lang="en-US" dirty="0"/>
          </a:p>
        </p:txBody>
      </p:sp>
    </p:spTree>
    <p:extLst>
      <p:ext uri="{BB962C8B-B14F-4D97-AF65-F5344CB8AC3E}">
        <p14:creationId xmlns:p14="http://schemas.microsoft.com/office/powerpoint/2010/main" val="2375429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fontScale="92500" lnSpcReduction="20000"/>
          </a:bodyPr>
          <a:lstStyle/>
          <a:p>
            <a:pPr marL="0" indent="0">
              <a:buNone/>
            </a:pPr>
            <a:r>
              <a:rPr lang="en-US" dirty="0"/>
              <a:t>To pay back-John 5:29, 2 Corinthians 5:10, Matthew 25, Matt. 5:12, </a:t>
            </a:r>
            <a:r>
              <a:rPr lang="en-US" b="1" dirty="0"/>
              <a:t>Read text note on John 5:29.  </a:t>
            </a:r>
            <a:r>
              <a:rPr lang="en-US" dirty="0"/>
              <a:t>Rev. 18:6</a:t>
            </a:r>
            <a:r>
              <a:rPr lang="en-US" dirty="0" smtClean="0"/>
              <a:t>.</a:t>
            </a:r>
          </a:p>
          <a:p>
            <a:pPr marL="0" indent="0">
              <a:buNone/>
            </a:pPr>
            <a:r>
              <a:rPr lang="en-US" dirty="0" smtClean="0"/>
              <a:t>We addressed this idea in Rev. 14:13- “their deeds or works follow them.”  Our good works for Christ are the outward signs, like a garment, of our inner faith-Revelation 19:6-8.</a:t>
            </a:r>
            <a:endParaRPr lang="en-US" dirty="0"/>
          </a:p>
          <a:p>
            <a:pPr marL="0" indent="0">
              <a:buNone/>
            </a:pPr>
            <a:r>
              <a:rPr lang="en-US" dirty="0" smtClean="0"/>
              <a:t>v. 13- “I am the Alpha and the Omega”-The Greek first and last letter.  Already used in 1:8 and 21:6.  Brighton- “The first title, “the Alpha and Omega: is applied to God the Father in 1:8 &amp; 21:6.  Here in 22:13, God the Son, the Lord Christ identifies himself by this same title.  Jesus is just as much Lord and the First and Last as His Father.  They are one.  John 10:30, I Corinthians 8:6, Hebrews 1:1-3, Colossians 1:15ff.</a:t>
            </a:r>
            <a:endParaRPr lang="en-US" dirty="0"/>
          </a:p>
        </p:txBody>
      </p:sp>
    </p:spTree>
    <p:extLst>
      <p:ext uri="{BB962C8B-B14F-4D97-AF65-F5344CB8AC3E}">
        <p14:creationId xmlns:p14="http://schemas.microsoft.com/office/powerpoint/2010/main" val="19305159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lnSpcReduction="10000"/>
          </a:bodyPr>
          <a:lstStyle/>
          <a:p>
            <a:pPr marL="0" indent="0">
              <a:buNone/>
            </a:pPr>
            <a:r>
              <a:rPr lang="en-US" dirty="0" smtClean="0"/>
              <a:t>v. 13-”The first and the last”-This title is only used in reference to Jesus (1:17, 2:8, 22:13).  He is the firstborn or preeminent over all things except for His Father-I Corinthians 15:24-28.</a:t>
            </a:r>
          </a:p>
          <a:p>
            <a:pPr marL="0" indent="0">
              <a:buNone/>
            </a:pPr>
            <a:r>
              <a:rPr lang="en-US" dirty="0" smtClean="0"/>
              <a:t>He was the firstborn from the dead-Colossians 1:18.  God the Father doesn’t need to be called the first because He always was.  Read Brighton p. 647ff</a:t>
            </a:r>
          </a:p>
          <a:p>
            <a:pPr marL="0" indent="0">
              <a:buNone/>
            </a:pPr>
            <a:r>
              <a:rPr lang="en-US" dirty="0" smtClean="0"/>
              <a:t>“the Beginning and the End” are both used for the Father and the Son-21:6, 22:13.</a:t>
            </a:r>
          </a:p>
          <a:p>
            <a:pPr marL="0" indent="0">
              <a:buNone/>
            </a:pPr>
            <a:r>
              <a:rPr lang="en-US" dirty="0" smtClean="0"/>
              <a:t>Why is Jesus only referred to as “the first and the last?”  Read Brighton p. 651.  </a:t>
            </a:r>
            <a:endParaRPr lang="en-US" dirty="0"/>
          </a:p>
        </p:txBody>
      </p:sp>
    </p:spTree>
    <p:extLst>
      <p:ext uri="{BB962C8B-B14F-4D97-AF65-F5344CB8AC3E}">
        <p14:creationId xmlns:p14="http://schemas.microsoft.com/office/powerpoint/2010/main" val="13769803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10000"/>
          </a:bodyPr>
          <a:lstStyle/>
          <a:p>
            <a:pPr marL="0" indent="0">
              <a:buNone/>
            </a:pPr>
            <a:r>
              <a:rPr lang="en-US" dirty="0"/>
              <a:t>v.14-final beatitude in Revelation.  </a:t>
            </a:r>
          </a:p>
          <a:p>
            <a:pPr marL="0" indent="0">
              <a:buNone/>
            </a:pPr>
            <a:r>
              <a:rPr lang="en-US" dirty="0"/>
              <a:t>Blessed are the ones who are washing-present participle-not an aorist participle.</a:t>
            </a:r>
          </a:p>
          <a:p>
            <a:pPr marL="0" indent="0">
              <a:buNone/>
            </a:pPr>
            <a:r>
              <a:rPr lang="en-US" dirty="0"/>
              <a:t>their robes-stolas-7:14.  </a:t>
            </a:r>
          </a:p>
          <a:p>
            <a:pPr marL="0" indent="0">
              <a:buNone/>
            </a:pPr>
            <a:r>
              <a:rPr lang="en-US" dirty="0"/>
              <a:t>They will have the right or the authority-</a:t>
            </a:r>
            <a:r>
              <a:rPr lang="en-US" dirty="0" err="1"/>
              <a:t>exousia</a:t>
            </a:r>
            <a:r>
              <a:rPr lang="en-US" dirty="0"/>
              <a:t>-reversal of Adam and Eve being banned from the tree back in the garden.   Because all evil as described in 22:15 will be “outside” the holy city, never again will God’s people be tempted or injured by evil, nor will those who lived for the purpose of such evil ever again shame God or hurt his beloved saints.-Brighton p. 652-653.</a:t>
            </a:r>
          </a:p>
          <a:p>
            <a:pPr marL="0" indent="0">
              <a:buNone/>
            </a:pPr>
            <a:endParaRPr lang="en-US" dirty="0"/>
          </a:p>
        </p:txBody>
      </p:sp>
    </p:spTree>
    <p:extLst>
      <p:ext uri="{BB962C8B-B14F-4D97-AF65-F5344CB8AC3E}">
        <p14:creationId xmlns:p14="http://schemas.microsoft.com/office/powerpoint/2010/main" val="25965072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fontScale="92500" lnSpcReduction="20000"/>
          </a:bodyPr>
          <a:lstStyle/>
          <a:p>
            <a:pPr marL="0" indent="0">
              <a:buNone/>
            </a:pPr>
            <a:r>
              <a:rPr lang="en-US" dirty="0"/>
              <a:t>v.15-like 21:8, 27- dog-Read Brighton p. 638-text note.  </a:t>
            </a:r>
            <a:r>
              <a:rPr lang="en-US" dirty="0" smtClean="0"/>
              <a:t>Dogs were not seen as pets in those days, but mangy scavengers who were often diseased and dangerous.  Look at Deuteronomy 23:18, Psalm 22:16, 20.  Those outside of the faith or covenant-Matthew 15:26-like the Canaanite woman.  Although Jesus uses a different term for dogs, like pet dogs.  </a:t>
            </a:r>
          </a:p>
          <a:p>
            <a:pPr marL="0" indent="0">
              <a:buNone/>
            </a:pPr>
            <a:r>
              <a:rPr lang="en-US" dirty="0" smtClean="0"/>
              <a:t>The Jews called all Gentiles “dogs”-ownerless, unclean in every way, always to be avoided-</a:t>
            </a:r>
            <a:r>
              <a:rPr lang="en-US" dirty="0" err="1" smtClean="0"/>
              <a:t>Lenski</a:t>
            </a:r>
            <a:r>
              <a:rPr lang="en-US" dirty="0" smtClean="0"/>
              <a:t>-Matthew Commentary p. 598.</a:t>
            </a:r>
            <a:endParaRPr lang="en-US" dirty="0"/>
          </a:p>
          <a:p>
            <a:pPr marL="0" indent="0">
              <a:buNone/>
            </a:pPr>
            <a:r>
              <a:rPr lang="en-US" dirty="0"/>
              <a:t>Pharmakoi-9:21, 18:23, all practitioners of </a:t>
            </a:r>
            <a:r>
              <a:rPr lang="en-US" dirty="0" err="1"/>
              <a:t>occultic</a:t>
            </a:r>
            <a:r>
              <a:rPr lang="en-US" dirty="0"/>
              <a:t> arts.  –drugs and potions. </a:t>
            </a:r>
            <a:endParaRPr lang="en-US" dirty="0" smtClean="0"/>
          </a:p>
          <a:p>
            <a:pPr marL="0" indent="0">
              <a:buNone/>
            </a:pPr>
            <a:r>
              <a:rPr lang="en-US" dirty="0" smtClean="0"/>
              <a:t>It is those who persist in such lifestyles and actions without repentance and faith toward Jesus. </a:t>
            </a:r>
            <a:endParaRPr lang="en-US" dirty="0"/>
          </a:p>
        </p:txBody>
      </p:sp>
    </p:spTree>
    <p:extLst>
      <p:ext uri="{BB962C8B-B14F-4D97-AF65-F5344CB8AC3E}">
        <p14:creationId xmlns:p14="http://schemas.microsoft.com/office/powerpoint/2010/main" val="25079808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92500" lnSpcReduction="20000"/>
          </a:bodyPr>
          <a:lstStyle/>
          <a:p>
            <a:pPr marL="0" indent="0">
              <a:buNone/>
            </a:pPr>
            <a:r>
              <a:rPr lang="en-US" dirty="0"/>
              <a:t>v. 16-only time in Revelation Jesus speaks by using his personal, given name.  –Read Brighton on this-p. 653.</a:t>
            </a:r>
          </a:p>
          <a:p>
            <a:pPr marL="0" indent="0">
              <a:buNone/>
            </a:pPr>
            <a:r>
              <a:rPr lang="en-US" dirty="0"/>
              <a:t>my angel-probably same one as in 1:1 and most likely the same angel as 22:6.  Also, </a:t>
            </a:r>
            <a:r>
              <a:rPr lang="en-US" dirty="0" smtClean="0"/>
              <a:t>could be </a:t>
            </a:r>
            <a:r>
              <a:rPr lang="en-US" dirty="0"/>
              <a:t>the same as the angel of Chapter 10.  </a:t>
            </a:r>
          </a:p>
          <a:p>
            <a:pPr marL="0" indent="0">
              <a:buNone/>
            </a:pPr>
            <a:r>
              <a:rPr lang="en-US" dirty="0"/>
              <a:t>He uses you-plural-he is not just addressing John.  </a:t>
            </a:r>
          </a:p>
          <a:p>
            <a:pPr marL="0" indent="0">
              <a:buNone/>
            </a:pPr>
            <a:r>
              <a:rPr lang="en-US" dirty="0"/>
              <a:t>Give you this testimony or witness-</a:t>
            </a:r>
            <a:r>
              <a:rPr lang="en-US" dirty="0" err="1"/>
              <a:t>martureisai</a:t>
            </a:r>
            <a:r>
              <a:rPr lang="en-US" dirty="0"/>
              <a:t>.</a:t>
            </a:r>
          </a:p>
          <a:p>
            <a:pPr marL="0" indent="0">
              <a:buNone/>
            </a:pPr>
            <a:r>
              <a:rPr lang="en-US" dirty="0"/>
              <a:t>For the churches-the ecclesia.</a:t>
            </a:r>
          </a:p>
          <a:p>
            <a:pPr marL="0" indent="0">
              <a:buNone/>
            </a:pPr>
            <a:r>
              <a:rPr lang="en-US" dirty="0"/>
              <a:t>I am the root-Revelation 5:5. Goes back to Isaiah 11, </a:t>
            </a:r>
          </a:p>
          <a:p>
            <a:pPr marL="0" indent="0">
              <a:buNone/>
            </a:pPr>
            <a:r>
              <a:rPr lang="en-US" dirty="0"/>
              <a:t>Bright morning star-astrology comes from this word-Rev. 2:28, Read Brighton p. 654-Numbers 24:17.  Sharing in his glory. </a:t>
            </a:r>
          </a:p>
        </p:txBody>
      </p:sp>
    </p:spTree>
    <p:extLst>
      <p:ext uri="{BB962C8B-B14F-4D97-AF65-F5344CB8AC3E}">
        <p14:creationId xmlns:p14="http://schemas.microsoft.com/office/powerpoint/2010/main" val="7581953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buNone/>
            </a:pPr>
            <a:r>
              <a:rPr lang="en-US" dirty="0" smtClean="0"/>
              <a:t>v. 17-The Holy Spirit and the Church, the Bride respond to Christ’s words that He is testifying about what is to come and about His future coming back to earth.  </a:t>
            </a:r>
          </a:p>
          <a:p>
            <a:pPr marL="0" indent="0">
              <a:buNone/>
            </a:pPr>
            <a:r>
              <a:rPr lang="en-US" dirty="0" smtClean="0"/>
              <a:t>The church’s proper response, which would be the Spirit’s response, would be to say to Jesus, “Come!”.  We look forward and invite Jesus’ coming knowing He is coming with His reward or wage of eternal life in the resurrection for His church.  It will mean for us the new heaven and new earth.  Can’t wait!  </a:t>
            </a:r>
            <a:endParaRPr lang="en-US" dirty="0"/>
          </a:p>
        </p:txBody>
      </p:sp>
    </p:spTree>
    <p:extLst>
      <p:ext uri="{BB962C8B-B14F-4D97-AF65-F5344CB8AC3E}">
        <p14:creationId xmlns:p14="http://schemas.microsoft.com/office/powerpoint/2010/main" val="29226584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fontScale="85000" lnSpcReduction="20000"/>
          </a:bodyPr>
          <a:lstStyle/>
          <a:p>
            <a:pPr marL="0" indent="0">
              <a:buNone/>
            </a:pPr>
            <a:r>
              <a:rPr lang="en-US" dirty="0" smtClean="0"/>
              <a:t>It then has an invitation for all who might be reading this vision “to come and receive what Jesus gives.”</a:t>
            </a:r>
          </a:p>
          <a:p>
            <a:pPr marL="0" indent="0">
              <a:buNone/>
            </a:pPr>
            <a:r>
              <a:rPr lang="en-US" dirty="0" smtClean="0"/>
              <a:t>“and to all who are hearing, say!, Come!”-literally in the Greek.</a:t>
            </a:r>
          </a:p>
          <a:p>
            <a:pPr marL="0" indent="0">
              <a:buNone/>
            </a:pPr>
            <a:r>
              <a:rPr lang="en-US" dirty="0" smtClean="0"/>
              <a:t>“And the one who is thirsty, come!”</a:t>
            </a:r>
          </a:p>
          <a:p>
            <a:pPr marL="0" indent="0">
              <a:buNone/>
            </a:pPr>
            <a:r>
              <a:rPr lang="en-US" dirty="0" smtClean="0"/>
              <a:t>“And the one who is desiring, receive or take!, the water of life without price or as a free gift, as the word could be translated.”</a:t>
            </a:r>
          </a:p>
          <a:p>
            <a:pPr marL="0" indent="0">
              <a:buNone/>
            </a:pPr>
            <a:r>
              <a:rPr lang="en-US" dirty="0" smtClean="0"/>
              <a:t>The </a:t>
            </a:r>
            <a:r>
              <a:rPr lang="en-US" dirty="0"/>
              <a:t>language goes back to </a:t>
            </a:r>
            <a:r>
              <a:rPr lang="en-US" dirty="0" smtClean="0"/>
              <a:t>John </a:t>
            </a:r>
            <a:r>
              <a:rPr lang="en-US" dirty="0"/>
              <a:t>4:10ff, John 6:35, 7:37-39. Revelation </a:t>
            </a:r>
            <a:r>
              <a:rPr lang="en-US" dirty="0" smtClean="0"/>
              <a:t>22:1-The gift of the Holy Spirit and therefore the eternal life of Jesus  </a:t>
            </a:r>
            <a:r>
              <a:rPr lang="en-US" dirty="0"/>
              <a:t>–Fulfillment of Isaiah 55:1. </a:t>
            </a:r>
            <a:r>
              <a:rPr lang="en-US" dirty="0" smtClean="0"/>
              <a:t> Goes back to Pentecost-Acts 2:38ff.</a:t>
            </a:r>
          </a:p>
          <a:p>
            <a:pPr marL="0" indent="0">
              <a:buNone/>
            </a:pPr>
            <a:r>
              <a:rPr lang="en-US" dirty="0" smtClean="0"/>
              <a:t>Brighton- “As the church calls out for her Lord to come, she also cries out to all people of the world to come and drink of the water of life freely….The Spirit also moves Christ’s bride to invite others to come now and drink, for the time granted by God to do so is short.”-p. 655</a:t>
            </a:r>
            <a:endParaRPr lang="en-US" dirty="0"/>
          </a:p>
        </p:txBody>
      </p:sp>
    </p:spTree>
    <p:extLst>
      <p:ext uri="{BB962C8B-B14F-4D97-AF65-F5344CB8AC3E}">
        <p14:creationId xmlns:p14="http://schemas.microsoft.com/office/powerpoint/2010/main" val="21250746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normAutofit fontScale="92500" lnSpcReduction="10000"/>
          </a:bodyPr>
          <a:lstStyle/>
          <a:p>
            <a:pPr marL="0" indent="0">
              <a:buNone/>
            </a:pPr>
            <a:r>
              <a:rPr lang="en-US" sz="3600" dirty="0" smtClean="0"/>
              <a:t>v. 18-19-literally, “I am bearing witness to all the ones who are hearing the words of the prophecy of this book.”</a:t>
            </a:r>
          </a:p>
          <a:p>
            <a:pPr marL="0" indent="0">
              <a:buNone/>
            </a:pPr>
            <a:r>
              <a:rPr lang="en-US" sz="3600" dirty="0" smtClean="0"/>
              <a:t>An important warning.  Don’t add to or take away.  </a:t>
            </a:r>
          </a:p>
          <a:p>
            <a:pPr marL="0" indent="0">
              <a:buNone/>
            </a:pPr>
            <a:r>
              <a:rPr lang="en-US" sz="3600" dirty="0" smtClean="0"/>
              <a:t>Plagues-Our English word comes from </a:t>
            </a:r>
            <a:r>
              <a:rPr lang="en-US" sz="3600" dirty="0"/>
              <a:t>this Greek word. Like </a:t>
            </a:r>
            <a:r>
              <a:rPr lang="en-US" sz="3600" dirty="0" smtClean="0"/>
              <a:t>what?-Rev</a:t>
            </a:r>
            <a:r>
              <a:rPr lang="en-US" sz="3600" dirty="0"/>
              <a:t>. 9:18, 20; </a:t>
            </a:r>
            <a:r>
              <a:rPr lang="en-US" sz="3600" dirty="0" smtClean="0"/>
              <a:t>15:1, 18:4</a:t>
            </a:r>
            <a:r>
              <a:rPr lang="en-US" sz="3600" dirty="0"/>
              <a:t>, </a:t>
            </a:r>
            <a:r>
              <a:rPr lang="en-US" sz="3600" dirty="0" smtClean="0"/>
              <a:t>8.</a:t>
            </a:r>
          </a:p>
          <a:p>
            <a:pPr marL="0" indent="0">
              <a:buNone/>
            </a:pPr>
            <a:r>
              <a:rPr lang="en-US" sz="3600" dirty="0" smtClean="0"/>
              <a:t>Like the plagues of Exodus-Ex. 32:35.</a:t>
            </a:r>
          </a:p>
          <a:p>
            <a:pPr marL="0" indent="0">
              <a:buNone/>
            </a:pPr>
            <a:r>
              <a:rPr lang="en-US" sz="3600" dirty="0" smtClean="0"/>
              <a:t>John is inspired with a similar warning to others in the Bible-Look at Deuteronomy 4:2, 12:32, Proverbs 30:5-6, Ecclesiastes 3:14.</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3864765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sz="4000" dirty="0" smtClean="0"/>
              <a:t>We all should have a share or a part in the tree of life, just as Adam and Eve did, but rejection of God and Christ and His Word would lead the Lord to take away their share in getting to eat from this tree and be a citizen of the holy city, the New Jerusalem (21:2).  </a:t>
            </a:r>
          </a:p>
          <a:p>
            <a:pPr marL="0" indent="0">
              <a:buNone/>
            </a:pPr>
            <a:r>
              <a:rPr lang="en-US" sz="4000" dirty="0" smtClean="0"/>
              <a:t>Goes back to 22:15, 21:27.</a:t>
            </a:r>
            <a:endParaRPr lang="en-US" sz="4000" dirty="0"/>
          </a:p>
        </p:txBody>
      </p:sp>
    </p:spTree>
    <p:extLst>
      <p:ext uri="{BB962C8B-B14F-4D97-AF65-F5344CB8AC3E}">
        <p14:creationId xmlns:p14="http://schemas.microsoft.com/office/powerpoint/2010/main" val="10082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lnSpcReduction="10000"/>
          </a:bodyPr>
          <a:lstStyle/>
          <a:p>
            <a:pPr marL="0" indent="0">
              <a:buNone/>
            </a:pPr>
            <a:r>
              <a:rPr lang="en-US" dirty="0" smtClean="0"/>
              <a:t>Therefore, based on the details, we think this is the exalted church, who has been prepared by Christ for this day.  It comes down out of heaven from God.  The church had been raised for the Final Judgment.  Now it will be brought down into whatever the new heaven and new earth represents.  It definitely represents a new creation in which we will dwell.  Now is it a planet, like ours?  Will it be something else?  Will there be a universe surrounding it like before?  It is all a mystery, but we are given some of the details of it in Revelation 21-22.  </a:t>
            </a:r>
            <a:endParaRPr lang="en-US" dirty="0"/>
          </a:p>
        </p:txBody>
      </p:sp>
    </p:spTree>
    <p:extLst>
      <p:ext uri="{BB962C8B-B14F-4D97-AF65-F5344CB8AC3E}">
        <p14:creationId xmlns:p14="http://schemas.microsoft.com/office/powerpoint/2010/main" val="9318579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marL="0" indent="0">
              <a:buNone/>
            </a:pPr>
            <a:r>
              <a:rPr lang="en-US" dirty="0" smtClean="0"/>
              <a:t>Jesus gave witness in 22:7, 12, 16 to his coming.  His final word of the letter is to say again, “Yes or Surely, I am coming soon.”  It is Jesus confirming all the words of Revelation.  </a:t>
            </a:r>
          </a:p>
          <a:p>
            <a:pPr marL="0" indent="0">
              <a:buNone/>
            </a:pPr>
            <a:r>
              <a:rPr lang="en-US" dirty="0" smtClean="0"/>
              <a:t>Our response as the church is to say, “Amen, Come, Lord Jesus.”</a:t>
            </a:r>
          </a:p>
          <a:p>
            <a:pPr marL="0" indent="0">
              <a:buNone/>
            </a:pPr>
            <a:r>
              <a:rPr lang="en-US" dirty="0" smtClean="0"/>
              <a:t>Not Maranatha (I Corinthians 16:22), but same idea.</a:t>
            </a:r>
          </a:p>
          <a:p>
            <a:pPr marL="0" indent="0">
              <a:buNone/>
            </a:pPr>
            <a:r>
              <a:rPr lang="en-US" dirty="0" smtClean="0"/>
              <a:t>Typical of NT epistles to speak God’s grace in Christ upon their readers, </a:t>
            </a:r>
            <a:r>
              <a:rPr lang="en-US" smtClean="0"/>
              <a:t>like Romans 16:20, I </a:t>
            </a:r>
            <a:r>
              <a:rPr lang="en-US" dirty="0" smtClean="0"/>
              <a:t>Corinth. 16:23.  </a:t>
            </a:r>
          </a:p>
        </p:txBody>
      </p:sp>
    </p:spTree>
    <p:extLst>
      <p:ext uri="{BB962C8B-B14F-4D97-AF65-F5344CB8AC3E}">
        <p14:creationId xmlns:p14="http://schemas.microsoft.com/office/powerpoint/2010/main" val="38850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normAutofit fontScale="85000" lnSpcReduction="20000"/>
          </a:bodyPr>
          <a:lstStyle/>
          <a:p>
            <a:pPr marL="0" indent="0">
              <a:buNone/>
            </a:pPr>
            <a:r>
              <a:rPr lang="en-US" dirty="0" smtClean="0"/>
              <a:t>What tips the cap that this represents the church is the reference to it being like a bride that “has been and continues to be prepared as a bride adorned for her husband.”</a:t>
            </a:r>
          </a:p>
          <a:p>
            <a:pPr marL="0" indent="0">
              <a:buNone/>
            </a:pPr>
            <a:r>
              <a:rPr lang="en-US" dirty="0"/>
              <a:t>The word prepared is found in many important passages.  </a:t>
            </a:r>
          </a:p>
          <a:p>
            <a:pPr marL="0" indent="0">
              <a:buNone/>
            </a:pPr>
            <a:r>
              <a:rPr lang="en-US" dirty="0"/>
              <a:t>Matt. 20:23-place prepared by the Father-those on his right</a:t>
            </a:r>
          </a:p>
          <a:p>
            <a:pPr marL="0" indent="0">
              <a:buNone/>
            </a:pPr>
            <a:r>
              <a:rPr lang="en-US" dirty="0"/>
              <a:t>Matt. 25:34-placed prepared from the foundation of the earth (both references to the time after the resurrection and Final Judgment) </a:t>
            </a:r>
          </a:p>
          <a:p>
            <a:pPr marL="0" indent="0">
              <a:buNone/>
            </a:pPr>
            <a:r>
              <a:rPr lang="en-US" dirty="0"/>
              <a:t>John 14:2-3-Jesus prepared a place for us in His death</a:t>
            </a:r>
          </a:p>
          <a:p>
            <a:pPr marL="0" indent="0">
              <a:buNone/>
            </a:pPr>
            <a:r>
              <a:rPr lang="en-US" dirty="0" smtClean="0"/>
              <a:t>Also </a:t>
            </a:r>
            <a:r>
              <a:rPr lang="en-US" dirty="0"/>
              <a:t>I Corinth. 2:9, also Hebrews 11:16-Now is Hebrews 11:16 implying that the New Jerusalem is just where the church will dwell in the new heaven and earth or is the church the city </a:t>
            </a:r>
            <a:r>
              <a:rPr lang="en-US" dirty="0" smtClean="0"/>
              <a:t>itself?  </a:t>
            </a:r>
            <a:r>
              <a:rPr lang="en-US" dirty="0"/>
              <a:t>Either way, all those passages show that God the Father, through Christ, prepared it for us. </a:t>
            </a:r>
          </a:p>
        </p:txBody>
      </p:sp>
    </p:spTree>
    <p:extLst>
      <p:ext uri="{BB962C8B-B14F-4D97-AF65-F5344CB8AC3E}">
        <p14:creationId xmlns:p14="http://schemas.microsoft.com/office/powerpoint/2010/main" val="117798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normAutofit fontScale="85000" lnSpcReduction="20000"/>
          </a:bodyPr>
          <a:lstStyle/>
          <a:p>
            <a:pPr marL="0" indent="0">
              <a:buNone/>
            </a:pPr>
            <a:r>
              <a:rPr lang="en-US" dirty="0" smtClean="0"/>
              <a:t>In Rev. 21:2, it is the city that is prepared.  How is it prepared?</a:t>
            </a:r>
          </a:p>
          <a:p>
            <a:pPr marL="0" indent="0">
              <a:buNone/>
            </a:pPr>
            <a:r>
              <a:rPr lang="en-US" dirty="0" smtClean="0"/>
              <a:t>It is adorned as a bride.  This connects with Ephesians 5:2-27.  Clearly in Ephesians 5, the bride is the church.  </a:t>
            </a:r>
          </a:p>
          <a:p>
            <a:pPr marL="0" indent="0">
              <a:buNone/>
            </a:pPr>
            <a:r>
              <a:rPr lang="en-US" dirty="0" smtClean="0"/>
              <a:t>In the OT, Israel is described as the bride of Yahweh.  Therefore, the people are the bride.  He adorns his people. </a:t>
            </a:r>
          </a:p>
          <a:p>
            <a:pPr marL="0" indent="0">
              <a:buNone/>
            </a:pPr>
            <a:r>
              <a:rPr lang="en-US" dirty="0" smtClean="0"/>
              <a:t>Isaiah 54:5, </a:t>
            </a:r>
            <a:r>
              <a:rPr lang="en-US" u="sng" dirty="0" smtClean="0"/>
              <a:t>61:10-11</a:t>
            </a:r>
            <a:r>
              <a:rPr lang="en-US" dirty="0" smtClean="0"/>
              <a:t>, 62:5, Jeremiah 2:2, 3:1, Hosea 2:19, 3:5.  Isaiah Chapter 54-Key context-Look at.  </a:t>
            </a:r>
          </a:p>
          <a:p>
            <a:pPr marL="0" indent="0">
              <a:buNone/>
            </a:pPr>
            <a:r>
              <a:rPr lang="en-US" dirty="0" smtClean="0"/>
              <a:t>Other references in the NT-2 Corinth. 11:2, 2 John 1:1, 5. </a:t>
            </a:r>
          </a:p>
          <a:p>
            <a:pPr marL="0" indent="0">
              <a:buNone/>
            </a:pPr>
            <a:r>
              <a:rPr lang="en-US" dirty="0" smtClean="0"/>
              <a:t>Jesus describes himself as the bridegroom in John 3:29, Mark 2:19.</a:t>
            </a:r>
          </a:p>
          <a:p>
            <a:pPr marL="0" indent="0">
              <a:buNone/>
            </a:pPr>
            <a:r>
              <a:rPr lang="en-US" dirty="0"/>
              <a:t>Having been and continuing to be Adorned-where you get the English word cosmetics from.  Perfect </a:t>
            </a:r>
            <a:r>
              <a:rPr lang="en-US" dirty="0" smtClean="0"/>
              <a:t>tense.</a:t>
            </a:r>
          </a:p>
          <a:p>
            <a:pPr marL="0" indent="0">
              <a:buNone/>
            </a:pPr>
            <a:r>
              <a:rPr lang="en-US" dirty="0" smtClean="0"/>
              <a:t>Like Isaiah 54:11-12.</a:t>
            </a:r>
            <a:endParaRPr lang="en-US" dirty="0"/>
          </a:p>
        </p:txBody>
      </p:sp>
    </p:spTree>
    <p:extLst>
      <p:ext uri="{BB962C8B-B14F-4D97-AF65-F5344CB8AC3E}">
        <p14:creationId xmlns:p14="http://schemas.microsoft.com/office/powerpoint/2010/main" val="2193975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4802</TotalTime>
  <Words>6535</Words>
  <Application>Microsoft Office PowerPoint</Application>
  <PresentationFormat>On-screen Show (4:3)</PresentationFormat>
  <Paragraphs>251</Paragraphs>
  <Slides>70</Slides>
  <Notes>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Revelation 21-22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21-22</dc:title>
  <dc:creator>Church</dc:creator>
  <cp:lastModifiedBy>Church</cp:lastModifiedBy>
  <cp:revision>58</cp:revision>
  <dcterms:created xsi:type="dcterms:W3CDTF">2023-06-22T21:37:24Z</dcterms:created>
  <dcterms:modified xsi:type="dcterms:W3CDTF">2023-10-07T15:30:06Z</dcterms:modified>
</cp:coreProperties>
</file>