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7" r:id="rId20"/>
    <p:sldId id="288" r:id="rId21"/>
    <p:sldId id="274" r:id="rId22"/>
    <p:sldId id="276" r:id="rId23"/>
    <p:sldId id="275" r:id="rId24"/>
    <p:sldId id="289" r:id="rId25"/>
    <p:sldId id="277" r:id="rId26"/>
    <p:sldId id="292" r:id="rId27"/>
    <p:sldId id="278" r:id="rId28"/>
    <p:sldId id="279" r:id="rId29"/>
    <p:sldId id="290" r:id="rId30"/>
    <p:sldId id="280" r:id="rId31"/>
    <p:sldId id="281" r:id="rId32"/>
    <p:sldId id="282" r:id="rId33"/>
    <p:sldId id="293" r:id="rId34"/>
    <p:sldId id="283" r:id="rId35"/>
    <p:sldId id="291" r:id="rId36"/>
    <p:sldId id="284" r:id="rId37"/>
    <p:sldId id="285" r:id="rId38"/>
    <p:sldId id="295" r:id="rId39"/>
    <p:sldId id="286" r:id="rId40"/>
    <p:sldId id="294"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2" r:id="rId57"/>
    <p:sldId id="311"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C3677F-1726-43F7-B3D7-053A28826A7E}">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87"/>
            <p14:sldId id="288"/>
            <p14:sldId id="274"/>
            <p14:sldId id="276"/>
            <p14:sldId id="275"/>
            <p14:sldId id="289"/>
          </p14:sldIdLst>
        </p14:section>
        <p14:section name="Untitled Section" id="{784FAB96-44BB-4C9F-B545-980FEDEAE1D4}">
          <p14:sldIdLst>
            <p14:sldId id="277"/>
            <p14:sldId id="292"/>
            <p14:sldId id="278"/>
            <p14:sldId id="279"/>
            <p14:sldId id="290"/>
            <p14:sldId id="280"/>
            <p14:sldId id="281"/>
            <p14:sldId id="282"/>
            <p14:sldId id="293"/>
            <p14:sldId id="283"/>
            <p14:sldId id="291"/>
            <p14:sldId id="284"/>
            <p14:sldId id="285"/>
            <p14:sldId id="295"/>
            <p14:sldId id="286"/>
            <p14:sldId id="294"/>
          </p14:sldIdLst>
        </p14:section>
        <p14:section name="Untitled Section" id="{FB9DE897-B87D-43FB-868C-CC090F2AEE34}">
          <p14:sldIdLst>
            <p14:sldId id="296"/>
            <p14:sldId id="297"/>
            <p14:sldId id="298"/>
            <p14:sldId id="299"/>
            <p14:sldId id="300"/>
            <p14:sldId id="301"/>
            <p14:sldId id="302"/>
            <p14:sldId id="303"/>
            <p14:sldId id="304"/>
            <p14:sldId id="305"/>
            <p14:sldId id="306"/>
            <p14:sldId id="307"/>
            <p14:sldId id="308"/>
            <p14:sldId id="309"/>
            <p14:sldId id="310"/>
            <p14:sldId id="312"/>
            <p14:sldId id="311"/>
            <p14:sldId id="313"/>
            <p14:sldId id="314"/>
            <p14:sldId id="315"/>
            <p14:sldId id="316"/>
            <p14:sldId id="317"/>
            <p14:sldId id="318"/>
          </p14:sldIdLst>
        </p14:section>
        <p14:section name="Untitled Section" id="{84CC88A0-5489-45F5-8E12-77E89A1CB172}">
          <p14:sldIdLst>
            <p14:sldId id="319"/>
            <p14:sldId id="320"/>
            <p14:sldId id="321"/>
            <p14:sldId id="322"/>
            <p14:sldId id="323"/>
            <p14:sldId id="32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CF6706-2BF7-44D3-BBC8-066E611E6F46}"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107676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CF6706-2BF7-44D3-BBC8-066E611E6F46}"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232760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CF6706-2BF7-44D3-BBC8-066E611E6F46}"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102031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CF6706-2BF7-44D3-BBC8-066E611E6F46}"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99412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CF6706-2BF7-44D3-BBC8-066E611E6F46}"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328034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CF6706-2BF7-44D3-BBC8-066E611E6F46}"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145790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CF6706-2BF7-44D3-BBC8-066E611E6F46}" type="datetimeFigureOut">
              <a:rPr lang="en-US" smtClean="0"/>
              <a:t>3/25/2022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3872817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CF6706-2BF7-44D3-BBC8-066E611E6F46}" type="datetimeFigureOut">
              <a:rPr lang="en-US" smtClean="0"/>
              <a:t>3/25/2022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4843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F6706-2BF7-44D3-BBC8-066E611E6F46}" type="datetimeFigureOut">
              <a:rPr lang="en-US" smtClean="0"/>
              <a:t>3/25/2022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22773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F6706-2BF7-44D3-BBC8-066E611E6F46}"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381334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F6706-2BF7-44D3-BBC8-066E611E6F46}"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C611E-F13E-48A6-8ABB-981E570D89AC}" type="slidenum">
              <a:rPr lang="en-US" smtClean="0"/>
              <a:t>‹#›</a:t>
            </a:fld>
            <a:endParaRPr lang="en-US"/>
          </a:p>
        </p:txBody>
      </p:sp>
    </p:spTree>
    <p:extLst>
      <p:ext uri="{BB962C8B-B14F-4D97-AF65-F5344CB8AC3E}">
        <p14:creationId xmlns:p14="http://schemas.microsoft.com/office/powerpoint/2010/main" val="275221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F6706-2BF7-44D3-BBC8-066E611E6F46}" type="datetimeFigureOut">
              <a:rPr lang="en-US" smtClean="0"/>
              <a:t>3/25/2022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C611E-F13E-48A6-8ABB-981E570D89AC}" type="slidenum">
              <a:rPr lang="en-US" smtClean="0"/>
              <a:t>‹#›</a:t>
            </a:fld>
            <a:endParaRPr lang="en-US"/>
          </a:p>
        </p:txBody>
      </p:sp>
    </p:spTree>
    <p:extLst>
      <p:ext uri="{BB962C8B-B14F-4D97-AF65-F5344CB8AC3E}">
        <p14:creationId xmlns:p14="http://schemas.microsoft.com/office/powerpoint/2010/main" val="2211425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file:///D:\BGT_2Th%201:6" TargetMode="External"/><Relationship Id="rId13" Type="http://schemas.openxmlformats.org/officeDocument/2006/relationships/hyperlink" Target="file:///D:\BGT_Jam%201:27" TargetMode="External"/><Relationship Id="rId3" Type="http://schemas.openxmlformats.org/officeDocument/2006/relationships/hyperlink" Target="file:///D:\BGT_Mat%2024:21" TargetMode="External"/><Relationship Id="rId7" Type="http://schemas.openxmlformats.org/officeDocument/2006/relationships/hyperlink" Target="file:///D:\BGT_Col%201:24" TargetMode="External"/><Relationship Id="rId12" Type="http://schemas.openxmlformats.org/officeDocument/2006/relationships/hyperlink" Target="file:///D:\BGT_2Co%208:13" TargetMode="External"/><Relationship Id="rId2" Type="http://schemas.openxmlformats.org/officeDocument/2006/relationships/hyperlink" Target="file:///D:\BGT_Mat%2024:9" TargetMode="External"/><Relationship Id="rId1" Type="http://schemas.openxmlformats.org/officeDocument/2006/relationships/slideLayout" Target="../slideLayouts/slideLayout2.xml"/><Relationship Id="rId6" Type="http://schemas.openxmlformats.org/officeDocument/2006/relationships/hyperlink" Target="file:///D:\BGT_2Co%204:17" TargetMode="External"/><Relationship Id="rId11" Type="http://schemas.openxmlformats.org/officeDocument/2006/relationships/hyperlink" Target="file:///D:\BGT_Rev%207:14" TargetMode="External"/><Relationship Id="rId5" Type="http://schemas.openxmlformats.org/officeDocument/2006/relationships/hyperlink" Target="file:///D:\BGT_Rom%2012:12" TargetMode="External"/><Relationship Id="rId15" Type="http://schemas.openxmlformats.org/officeDocument/2006/relationships/hyperlink" Target="file:///D:\BGT_Phi%201:17" TargetMode="External"/><Relationship Id="rId10" Type="http://schemas.openxmlformats.org/officeDocument/2006/relationships/hyperlink" Target="file:///D:\BGT_Rev%202:22" TargetMode="External"/><Relationship Id="rId4" Type="http://schemas.openxmlformats.org/officeDocument/2006/relationships/hyperlink" Target="file:///D:\BGT_Act%2011:19" TargetMode="External"/><Relationship Id="rId9" Type="http://schemas.openxmlformats.org/officeDocument/2006/relationships/hyperlink" Target="file:///D:\BGT_Rev%202:9" TargetMode="External"/><Relationship Id="rId14" Type="http://schemas.openxmlformats.org/officeDocument/2006/relationships/hyperlink" Target="file:///D:\BGT_2Co%202:4"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Revelation </a:t>
            </a:r>
            <a:r>
              <a:rPr lang="en-US" smtClean="0"/>
              <a:t>6-8:5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8488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Since these four horsemen involve things happening on earth, it is proper for them to be spoken of by the 4 living creatures- as they are God’s agents used to send and communicate with his creation.  </a:t>
            </a:r>
          </a:p>
          <a:p>
            <a:pPr marL="0" indent="0">
              <a:buNone/>
            </a:pPr>
            <a:r>
              <a:rPr lang="en-US" dirty="0" smtClean="0"/>
              <a:t>Brighton- “Whatever the four horsemen symbolize and represent, it is quite clear they introduce woes and tribulations of various kinds”-p. 160.  </a:t>
            </a:r>
          </a:p>
          <a:p>
            <a:pPr marL="0" indent="0">
              <a:buNone/>
            </a:pPr>
            <a:endParaRPr lang="en-US" dirty="0"/>
          </a:p>
        </p:txBody>
      </p:sp>
    </p:spTree>
    <p:extLst>
      <p:ext uri="{BB962C8B-B14F-4D97-AF65-F5344CB8AC3E}">
        <p14:creationId xmlns:p14="http://schemas.microsoft.com/office/powerpoint/2010/main" val="385484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What does the white horse and its rider represent?</a:t>
            </a:r>
          </a:p>
          <a:p>
            <a:pPr marL="0" indent="0">
              <a:buNone/>
            </a:pPr>
            <a:r>
              <a:rPr lang="en-US" dirty="0" smtClean="0"/>
              <a:t>There </a:t>
            </a:r>
            <a:r>
              <a:rPr lang="en-US" dirty="0"/>
              <a:t>has been debate over the course of the history of the church as to who this horse represents.  </a:t>
            </a:r>
          </a:p>
          <a:p>
            <a:pPr marL="0" indent="0">
              <a:buNone/>
            </a:pPr>
            <a:r>
              <a:rPr lang="en-US" dirty="0" smtClean="0"/>
              <a:t>Some </a:t>
            </a:r>
            <a:r>
              <a:rPr lang="en-US" dirty="0"/>
              <a:t>have thought it describes Christ- Why?  1. The color white-associated with purity.  2.  The wearing of a crown-the same as the picture of Christ in 19:11-16. 3.  as the one who goes forth conquering- as He was the conqueror of death- Could get that idea from earlier in Revelation 3:21.</a:t>
            </a:r>
          </a:p>
          <a:p>
            <a:pPr marL="0" indent="0">
              <a:buNone/>
            </a:pPr>
            <a:endParaRPr lang="en-US" dirty="0"/>
          </a:p>
        </p:txBody>
      </p:sp>
    </p:spTree>
    <p:extLst>
      <p:ext uri="{BB962C8B-B14F-4D97-AF65-F5344CB8AC3E}">
        <p14:creationId xmlns:p14="http://schemas.microsoft.com/office/powerpoint/2010/main" val="80325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marL="0" indent="0">
              <a:buNone/>
            </a:pPr>
            <a:r>
              <a:rPr lang="en-US" dirty="0"/>
              <a:t>However there are several things that lead us to believe otherwise:  1. Seems to be presented as equal with the other three horses.  T</a:t>
            </a:r>
            <a:r>
              <a:rPr lang="en-US" dirty="0" smtClean="0"/>
              <a:t>hose </a:t>
            </a:r>
            <a:r>
              <a:rPr lang="en-US" dirty="0"/>
              <a:t>are clearly pictures of destruction and death.  In fact, the first three seem to lead up to the culmination of their three actions in the 4</a:t>
            </a:r>
            <a:r>
              <a:rPr lang="en-US" baseline="30000" dirty="0"/>
              <a:t>th</a:t>
            </a:r>
            <a:r>
              <a:rPr lang="en-US" dirty="0"/>
              <a:t> horse.  As Brighton put it, “it is difficult to imagine bloodshed and famine and death, with grave following, in the train of the rider of the white horse if he were Jesus.”  Quite different picture than what is in the train of Jesus in Revelation 19:11-16.   2.  Jesus is never pictured in Scripture as carrying a battle bow.  He is always pictured with a sword.  (1:16, 2:12, 16; 19:15, 21).  Sword represents the word of God, as it pronounces judgment.  The battle bow however in Scripture is always a symbol of warfare and the destruction of the enemy.  (I Sam. 31:3, 2 Sam. 1:22)  [Read top paragraph in Brighton p. 164].  Plus, in Scripture, it is Satan who shoots arrows.  Ephesians 6.</a:t>
            </a:r>
          </a:p>
          <a:p>
            <a:pPr marL="0" indent="0">
              <a:buNone/>
            </a:pPr>
            <a:endParaRPr lang="en-US" dirty="0"/>
          </a:p>
        </p:txBody>
      </p:sp>
    </p:spTree>
    <p:extLst>
      <p:ext uri="{BB962C8B-B14F-4D97-AF65-F5344CB8AC3E}">
        <p14:creationId xmlns:p14="http://schemas.microsoft.com/office/powerpoint/2010/main" val="3145569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4000" dirty="0"/>
              <a:t>Another interpretation could be a description of the Antichrist.  One who poses as Christ.  Who uses deception-The white color, 2 Corinth. 11:14, and wages war against the church-the bow.  [Read Brighton p. 164-165]</a:t>
            </a:r>
          </a:p>
          <a:p>
            <a:pPr marL="0" indent="0">
              <a:buNone/>
            </a:pPr>
            <a:endParaRPr lang="en-US" dirty="0"/>
          </a:p>
        </p:txBody>
      </p:sp>
    </p:spTree>
    <p:extLst>
      <p:ext uri="{BB962C8B-B14F-4D97-AF65-F5344CB8AC3E}">
        <p14:creationId xmlns:p14="http://schemas.microsoft.com/office/powerpoint/2010/main" val="3610706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dirty="0" smtClean="0"/>
              <a:t>v.3-4-The red horse-color of war and bloodshed.  Not only war, but any kind of unlawful killing.  Murder.  It makes sense that it follows tyranny.  Tyranny and a desire for power produces these things.  First bloodshed and war, then scarcity of goods and famine, and finally in the end, the result is death and the grave.  They follow each other, yet they also accompany one another.  </a:t>
            </a:r>
          </a:p>
          <a:p>
            <a:pPr marL="0" indent="0">
              <a:buNone/>
            </a:pPr>
            <a:r>
              <a:rPr lang="en-US" dirty="0" smtClean="0"/>
              <a:t>He takes peace from the earth by making men slaughter one another.  To Him was given a great sword-once again, swords wield judgment.  It was given Him we think implies by God’s permissive will.  Later in Chapters 15 and 16 all that happens by the permissive will of God.  </a:t>
            </a:r>
          </a:p>
          <a:p>
            <a:pPr marL="0" indent="0">
              <a:buNone/>
            </a:pPr>
            <a:r>
              <a:rPr lang="en-US" dirty="0" smtClean="0"/>
              <a:t>You see, peace and tranquility will be the exception; not the rule-What Jesus predicted in Matthew 24:  wars and rumors of wars.  </a:t>
            </a:r>
          </a:p>
          <a:p>
            <a:pPr marL="0" indent="0">
              <a:buNone/>
            </a:pPr>
            <a:r>
              <a:rPr lang="en-US" dirty="0" smtClean="0"/>
              <a:t>It is why Paul urged the church to pray for peace and for an orderly and quiet life in I Timothy 2:1-2</a:t>
            </a:r>
          </a:p>
          <a:p>
            <a:pPr marL="0" indent="0">
              <a:buNone/>
            </a:pPr>
            <a:endParaRPr lang="en-US" dirty="0"/>
          </a:p>
        </p:txBody>
      </p:sp>
    </p:spTree>
    <p:extLst>
      <p:ext uri="{BB962C8B-B14F-4D97-AF65-F5344CB8AC3E}">
        <p14:creationId xmlns:p14="http://schemas.microsoft.com/office/powerpoint/2010/main" val="3300654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v. 5-6-the black horse-the color of death-In the ancient world, often resulted from famine. (Jeremiah 14:1-2, Lament. 5:10).  In Jeremiah, the darkened gates represent the drought and famine which devastated the land. </a:t>
            </a:r>
          </a:p>
          <a:p>
            <a:pPr marL="0" indent="0">
              <a:buNone/>
            </a:pPr>
            <a:r>
              <a:rPr lang="en-US" dirty="0" smtClean="0"/>
              <a:t>Weighing scale-symbol for measuring out food stuffs for distribution.  Similar to Ezek. 4:16ff.</a:t>
            </a:r>
          </a:p>
          <a:p>
            <a:pPr marL="0" indent="0">
              <a:buNone/>
            </a:pPr>
            <a:r>
              <a:rPr lang="en-US" dirty="0" smtClean="0"/>
              <a:t>Unidentified voice-occurs several times in Revelation.  13 times to be exact.  Probably hear the voice of an angel speaking in human terms.  [Read Brighton p. 167-168]</a:t>
            </a:r>
          </a:p>
          <a:p>
            <a:pPr marL="0" indent="0">
              <a:buNone/>
            </a:pPr>
            <a:endParaRPr lang="en-US" dirty="0"/>
          </a:p>
        </p:txBody>
      </p:sp>
    </p:spTree>
    <p:extLst>
      <p:ext uri="{BB962C8B-B14F-4D97-AF65-F5344CB8AC3E}">
        <p14:creationId xmlns:p14="http://schemas.microsoft.com/office/powerpoint/2010/main" val="835760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dirty="0" smtClean="0"/>
              <a:t>v. 7-8-pale horse-pale-literally a word that meant to have a greenish look as though sick.  Its rider was Death.  Naturally, comes as a result of the other three.  They were given power over a 4th of the earth.  </a:t>
            </a:r>
            <a:r>
              <a:rPr lang="en-US" b="1" dirty="0" smtClean="0"/>
              <a:t>Do you think a fourth of the earth has been killed by sword, famine, plague, or wild animals since the time of Christ?  </a:t>
            </a:r>
            <a:endParaRPr lang="en-US" dirty="0" smtClean="0"/>
          </a:p>
          <a:p>
            <a:pPr marL="0" indent="0">
              <a:buNone/>
            </a:pPr>
            <a:r>
              <a:rPr lang="en-US" dirty="0" smtClean="0"/>
              <a:t>On the wild animals-Read Brighton text note on p. 168.  </a:t>
            </a:r>
          </a:p>
          <a:p>
            <a:pPr marL="0" indent="0">
              <a:buNone/>
            </a:pPr>
            <a:r>
              <a:rPr lang="en-US" dirty="0" smtClean="0"/>
              <a:t>Also, read Brighton p. 169. </a:t>
            </a:r>
            <a:endParaRPr lang="en-US" dirty="0"/>
          </a:p>
        </p:txBody>
      </p:sp>
    </p:spTree>
    <p:extLst>
      <p:ext uri="{BB962C8B-B14F-4D97-AF65-F5344CB8AC3E}">
        <p14:creationId xmlns:p14="http://schemas.microsoft.com/office/powerpoint/2010/main" val="1537458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pPr marL="0" indent="0">
              <a:buNone/>
            </a:pPr>
            <a:r>
              <a:rPr lang="en-US" dirty="0" smtClean="0"/>
              <a:t>v.9—under the altar-reminiscent of the altar found in the temple where sacrifices were made by the priests for the sake of the people and also prayers were offered there.  Occurs 8 times in Revelation-In this case, it would imply that it is a sacrificial altar.  </a:t>
            </a:r>
          </a:p>
          <a:p>
            <a:pPr marL="0" indent="0">
              <a:buNone/>
            </a:pPr>
            <a:r>
              <a:rPr lang="en-US" dirty="0" smtClean="0"/>
              <a:t>Souls of those who had been slain-Read text note on Brighton p. 158.</a:t>
            </a:r>
          </a:p>
          <a:p>
            <a:pPr marL="0" indent="0">
              <a:buNone/>
            </a:pPr>
            <a:r>
              <a:rPr lang="en-US" dirty="0" smtClean="0"/>
              <a:t>Read 2nd paragraph on p. 170 in Brighton-About judgment.  </a:t>
            </a:r>
          </a:p>
          <a:p>
            <a:pPr marL="0" indent="0">
              <a:buNone/>
            </a:pPr>
            <a:r>
              <a:rPr lang="en-US" dirty="0" smtClean="0"/>
              <a:t>“In the OT, the priest would pray and offer up incense on the altar in the temple for the people of God as they stood outside and also prayed.  So now the souls of God’s saints, as his priests, in God’s heavenly temple, pray while God’s people on earth, who are also priests, are still in their suffering and are praying for deliverance.”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86910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White robe-the salvation garments of Christ-3:18</a:t>
            </a:r>
          </a:p>
          <a:p>
            <a:pPr marL="0" indent="0">
              <a:buNone/>
            </a:pPr>
            <a:r>
              <a:rPr lang="en-US" dirty="0" smtClean="0"/>
              <a:t>Their rest-read Brighton-p.171 first full paragraph.  </a:t>
            </a:r>
          </a:p>
          <a:p>
            <a:pPr marL="0" indent="0">
              <a:buNone/>
            </a:pPr>
            <a:r>
              <a:rPr lang="en-US" dirty="0" smtClean="0"/>
              <a:t>Their martyrs represent the entire persecuted church of Christ- The Church is now represented in the midst of this four horsemen.  </a:t>
            </a:r>
          </a:p>
          <a:p>
            <a:pPr marL="0" indent="0">
              <a:buNone/>
            </a:pPr>
            <a:r>
              <a:rPr lang="en-US" dirty="0" smtClean="0"/>
              <a:t>Until all things are fulfilled-read paragraph on p.171</a:t>
            </a:r>
          </a:p>
          <a:p>
            <a:pPr marL="0" indent="0">
              <a:buNone/>
            </a:pPr>
            <a:endParaRPr lang="en-US" dirty="0"/>
          </a:p>
        </p:txBody>
      </p:sp>
    </p:spTree>
    <p:extLst>
      <p:ext uri="{BB962C8B-B14F-4D97-AF65-F5344CB8AC3E}">
        <p14:creationId xmlns:p14="http://schemas.microsoft.com/office/powerpoint/2010/main" val="1299880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buNone/>
            </a:pPr>
            <a:r>
              <a:rPr lang="en-US" dirty="0" smtClean="0"/>
              <a:t>Questions from last week.  Responses by Commentators</a:t>
            </a:r>
          </a:p>
          <a:p>
            <a:pPr marL="0" indent="0">
              <a:buNone/>
            </a:pPr>
            <a:r>
              <a:rPr lang="en-US" dirty="0" smtClean="0"/>
              <a:t>Are these actual souls under an altar before God or symbolic?</a:t>
            </a:r>
          </a:p>
          <a:p>
            <a:pPr marL="0" indent="0">
              <a:buNone/>
            </a:pPr>
            <a:r>
              <a:rPr lang="en-US" dirty="0" err="1" smtClean="0"/>
              <a:t>Lenski</a:t>
            </a:r>
            <a:r>
              <a:rPr lang="en-US" dirty="0" smtClean="0"/>
              <a:t>- “The souls of the martyrs who were slain for Christ’s sake are connected with the altar of sacrifice because they were slain, because their blood was shed as holy blood, was poured out as a sacrifice to God and to Christ.  ‘Beneath’=Leviticus 4:7: ‘the priest shall pour all the blood of the bull at the bottom of the altar of the burnt offering.’  The phrase is symbolical and lifts the blood of the slain martyrs into its true connection with God.”-p. 233. Read last full paragraph of </a:t>
            </a:r>
            <a:r>
              <a:rPr lang="en-US" dirty="0" err="1" smtClean="0"/>
              <a:t>Lenski</a:t>
            </a:r>
            <a:r>
              <a:rPr lang="en-US" dirty="0" smtClean="0"/>
              <a:t> p. 233.</a:t>
            </a:r>
            <a:endParaRPr lang="en-US" dirty="0"/>
          </a:p>
        </p:txBody>
      </p:sp>
    </p:spTree>
    <p:extLst>
      <p:ext uri="{BB962C8B-B14F-4D97-AF65-F5344CB8AC3E}">
        <p14:creationId xmlns:p14="http://schemas.microsoft.com/office/powerpoint/2010/main" val="141425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3600" dirty="0" smtClean="0"/>
              <a:t>Chapter 6</a:t>
            </a:r>
          </a:p>
          <a:p>
            <a:pPr marL="0" indent="0">
              <a:buNone/>
            </a:pPr>
            <a:r>
              <a:rPr lang="en-US" sz="3600" dirty="0" smtClean="0"/>
              <a:t>v. 1-seven seals on the scroll from 5:1.  Remember only the heir was supposed to legally break the seals and open the last will and testament.  </a:t>
            </a:r>
          </a:p>
          <a:p>
            <a:pPr marL="0" indent="0">
              <a:buNone/>
            </a:pPr>
            <a:r>
              <a:rPr lang="en-US" sz="3600" dirty="0" smtClean="0"/>
              <a:t>There is precedent in Scripture of God’s Word being sealed to be opened at a later time.  Look at Isaiah 8:16, Daniel 12:4, 9.  Sealed until the appointed time to be opened.  </a:t>
            </a:r>
            <a:endParaRPr lang="en-US" sz="3600" dirty="0"/>
          </a:p>
        </p:txBody>
      </p:sp>
    </p:spTree>
    <p:extLst>
      <p:ext uri="{BB962C8B-B14F-4D97-AF65-F5344CB8AC3E}">
        <p14:creationId xmlns:p14="http://schemas.microsoft.com/office/powerpoint/2010/main" val="658790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pPr marL="0" indent="0">
              <a:buNone/>
            </a:pPr>
            <a:r>
              <a:rPr lang="en-US" dirty="0" smtClean="0"/>
              <a:t>Pastor Wayne Mueller, in his Revelation Commentary says, “John says he saw the souls of martyrs under “the altar”.  He is not talking about a particular altar in heaven because Scripture nowhere mentions such an altar.  The altar is a part of the symbolism of the sacrifice the martyrs made when they were put to death for what they believed.” p. 80.  </a:t>
            </a:r>
          </a:p>
          <a:p>
            <a:pPr marL="0" indent="0">
              <a:buNone/>
            </a:pPr>
            <a:r>
              <a:rPr lang="en-US" dirty="0" smtClean="0"/>
              <a:t>In other words, like John saw the four riders symbolically representing things that will happen on earth, John is seeing a symbolic vision of the cries of all the martyred saints, as if their blood is crying out before God for justice for their deaths.  It may not mean there are literal souls under an altar crying out, but this vision represents what their cry would be, as if their blood is crying out for this justice.  It is the voice of all martyrs who were perhaps killed in the crosshairs of the four horsemen for their faith in and testimony to Christ.  </a:t>
            </a:r>
            <a:endParaRPr lang="en-US" dirty="0"/>
          </a:p>
        </p:txBody>
      </p:sp>
    </p:spTree>
    <p:extLst>
      <p:ext uri="{BB962C8B-B14F-4D97-AF65-F5344CB8AC3E}">
        <p14:creationId xmlns:p14="http://schemas.microsoft.com/office/powerpoint/2010/main" val="2878841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v.12-Sixth seal-represents the end of all things: the destruction of the heavens and earth. </a:t>
            </a:r>
          </a:p>
          <a:p>
            <a:pPr marL="0" indent="0">
              <a:buNone/>
            </a:pPr>
            <a:r>
              <a:rPr lang="en-US" dirty="0" smtClean="0"/>
              <a:t>Earthquake-Haggai 2:6-7, Joel 2:30-31, Joel 3::15, Isaiah 24:19, 34:1-4, Ezekiel 38:19, Nahum 1:5, Habakkuk 3:5, Matthew 24:29-31, 2 Peter 3:12-13, Isaiah 65:17.  Even the rocks are under the command of God-Luke 19:40, -even testify to Christ-Matthew 27:51-53</a:t>
            </a:r>
          </a:p>
          <a:p>
            <a:pPr marL="0" indent="0">
              <a:buNone/>
            </a:pPr>
            <a:r>
              <a:rPr lang="en-US" dirty="0" smtClean="0"/>
              <a:t>The sun becomes darkened-Matt. 24:29, Mark 13:24, Luke 21:25.</a:t>
            </a:r>
          </a:p>
          <a:p>
            <a:pPr marL="0" indent="0">
              <a:buNone/>
            </a:pPr>
            <a:r>
              <a:rPr lang="en-US" dirty="0" smtClean="0"/>
              <a:t>Moon turned to blood-Same verses</a:t>
            </a:r>
          </a:p>
          <a:p>
            <a:pPr marL="0" indent="0">
              <a:buNone/>
            </a:pPr>
            <a:r>
              <a:rPr lang="en-US" dirty="0" smtClean="0"/>
              <a:t>Stars falling from the skies-Matt. 24:29, Mark 13:25.</a:t>
            </a:r>
          </a:p>
          <a:p>
            <a:pPr marL="0" indent="0">
              <a:buNone/>
            </a:pPr>
            <a:endParaRPr lang="en-US" dirty="0"/>
          </a:p>
        </p:txBody>
      </p:sp>
    </p:spTree>
    <p:extLst>
      <p:ext uri="{BB962C8B-B14F-4D97-AF65-F5344CB8AC3E}">
        <p14:creationId xmlns:p14="http://schemas.microsoft.com/office/powerpoint/2010/main" val="232228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92500" lnSpcReduction="20000"/>
          </a:bodyPr>
          <a:lstStyle/>
          <a:p>
            <a:pPr marL="0" indent="0">
              <a:buNone/>
            </a:pPr>
            <a:r>
              <a:rPr lang="en-US" dirty="0" smtClean="0"/>
              <a:t>v. 13-Jesus used the image of a fig tree to teach about recognizing the nearness of the end-Mk. 13:28-31</a:t>
            </a:r>
          </a:p>
          <a:p>
            <a:pPr marL="0" indent="0">
              <a:buNone/>
            </a:pPr>
            <a:r>
              <a:rPr lang="en-US" dirty="0" smtClean="0"/>
              <a:t>v. 14-the heaven, vanished or split as a scroll, being rolled up-similar to 20:11.  Alluded to in Hebrews 12:26, Matt. 24:29.  </a:t>
            </a:r>
          </a:p>
          <a:p>
            <a:pPr marL="0" indent="0">
              <a:buNone/>
            </a:pPr>
            <a:r>
              <a:rPr lang="en-US" dirty="0" smtClean="0"/>
              <a:t>Also look at Isaiah 13:9-13, 24:19-20, 34:4, 51:6, 65:17, 2 Peter 3:7-10, Hebrews 1:11</a:t>
            </a:r>
          </a:p>
          <a:p>
            <a:pPr marL="0" indent="0">
              <a:buNone/>
            </a:pPr>
            <a:r>
              <a:rPr lang="en-US" dirty="0" smtClean="0"/>
              <a:t>v.15-17-Like Ezekiel 7:27, Isaiah 2:10, 19-22, 10:3-4, Hosea 10:8, Luke 23:30.</a:t>
            </a:r>
          </a:p>
          <a:p>
            <a:pPr marL="0" indent="0">
              <a:buNone/>
            </a:pPr>
            <a:r>
              <a:rPr lang="en-US" dirty="0" smtClean="0"/>
              <a:t>The destruction of Jerusalem in 70 A.D. points to the day of Jesus’ return.  </a:t>
            </a:r>
          </a:p>
          <a:p>
            <a:pPr marL="0" indent="0">
              <a:buNone/>
            </a:pPr>
            <a:r>
              <a:rPr lang="en-US" dirty="0" smtClean="0"/>
              <a:t>All will recognize Jesus and bow before him-Matt. 24:30, Rev. 1:7, 11:3, Philippians 2:10, </a:t>
            </a:r>
          </a:p>
          <a:p>
            <a:pPr marL="0" indent="0">
              <a:buNone/>
            </a:pPr>
            <a:endParaRPr lang="en-US" dirty="0" smtClean="0"/>
          </a:p>
        </p:txBody>
      </p:sp>
    </p:spTree>
    <p:extLst>
      <p:ext uri="{BB962C8B-B14F-4D97-AF65-F5344CB8AC3E}">
        <p14:creationId xmlns:p14="http://schemas.microsoft.com/office/powerpoint/2010/main" val="331355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marL="0" indent="0">
              <a:buNone/>
            </a:pPr>
            <a:r>
              <a:rPr lang="en-US" sz="4000" dirty="0" smtClean="0"/>
              <a:t>Jesus is given the authority to judge.  Not usually as the Lamb that He judges in Revelation, but in this case, he is referred to this way because it is exactly because he was the lamb who was slain that He has the authority to do so.  Get this picture as well in Rev. 19:11-16, </a:t>
            </a:r>
          </a:p>
          <a:p>
            <a:pPr marL="0" indent="0">
              <a:buNone/>
            </a:pPr>
            <a:endParaRPr lang="en-US" dirty="0"/>
          </a:p>
        </p:txBody>
      </p:sp>
    </p:spTree>
    <p:extLst>
      <p:ext uri="{BB962C8B-B14F-4D97-AF65-F5344CB8AC3E}">
        <p14:creationId xmlns:p14="http://schemas.microsoft.com/office/powerpoint/2010/main" val="3291880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Brighton- “The opening of the sixth seal introduces to John and the read the first view in Revelation of the end of this world, and thus it concludes the first vision of events taking place on earth”-p. 174.</a:t>
            </a:r>
          </a:p>
          <a:p>
            <a:pPr marL="0" indent="0">
              <a:buNone/>
            </a:pPr>
            <a:r>
              <a:rPr lang="en-US" dirty="0" smtClean="0"/>
              <a:t>It will be in conjunction with Jesus’ return and the making of the new heavens and earth.  Jesus says in Rev. 21:5- “And he who was seated on the throne said, “Behold, I am making all things new.”  </a:t>
            </a:r>
          </a:p>
          <a:p>
            <a:pPr marL="0" indent="0">
              <a:buNone/>
            </a:pPr>
            <a:r>
              <a:rPr lang="en-US" dirty="0" smtClean="0"/>
              <a:t>Jesus said, “Heaven and earth will pass away, but my words will never pass away.”-Matt. 24:35. Also Matt. 5:18.  </a:t>
            </a:r>
            <a:endParaRPr lang="en-US" dirty="0"/>
          </a:p>
        </p:txBody>
      </p:sp>
    </p:spTree>
    <p:extLst>
      <p:ext uri="{BB962C8B-B14F-4D97-AF65-F5344CB8AC3E}">
        <p14:creationId xmlns:p14="http://schemas.microsoft.com/office/powerpoint/2010/main" val="4067237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0" indent="0" algn="ctr">
              <a:buNone/>
            </a:pPr>
            <a:r>
              <a:rPr lang="en-US" u="sng" dirty="0" smtClean="0"/>
              <a:t>Chapter 7</a:t>
            </a:r>
          </a:p>
          <a:p>
            <a:pPr marL="0" indent="0">
              <a:buNone/>
            </a:pPr>
            <a:r>
              <a:rPr lang="en-US" dirty="0" smtClean="0"/>
              <a:t>Our </a:t>
            </a:r>
            <a:r>
              <a:rPr lang="en-US" dirty="0"/>
              <a:t>theologians see Chapter 7 as an interlude between the sixth and seventh seals.  The sixth seal ends with Chapter 6:12-17, and the seventh seal begins with Chapter 8.   It is considered an interlude in the midst of some fearful visions of the time before the end that John receives.   Our theologians see it as a vision meant for comfort and encouragement for John and all who read it that while our days may be difficult as the church on earth prior to Christ’s coming, we have a glorious future awaiting us.  </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18426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Brighton says, “In the scene of the 144,000, John sees God’s people on earth as they are ready to carry out their mission and thus enter the valley of the shadow of death, but before the onslaught he sees them sealed.  John is comforted and encouraged by this sealing, for it means that no matter how much he and God’s people on earth suffer as they fulfill the mission of their Lord, God will protect them in their faith.  And when, in the 2</a:t>
            </a:r>
            <a:r>
              <a:rPr lang="en-US" baseline="30000" dirty="0" smtClean="0"/>
              <a:t>nd</a:t>
            </a:r>
            <a:r>
              <a:rPr lang="en-US" dirty="0" smtClean="0"/>
              <a:t> scene, he sees the church triumphant-all those coming out of the great tribulation and suffering-he is full of joy and enthusiasm.  The church militant will suffer and die in the Lord’s mission, but she will not lose faith, for her God will defend her in that faith.”—p. 180-181. </a:t>
            </a:r>
            <a:endParaRPr lang="en-US" dirty="0"/>
          </a:p>
        </p:txBody>
      </p:sp>
    </p:spTree>
    <p:extLst>
      <p:ext uri="{BB962C8B-B14F-4D97-AF65-F5344CB8AC3E}">
        <p14:creationId xmlns:p14="http://schemas.microsoft.com/office/powerpoint/2010/main" val="62695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dirty="0"/>
              <a:t>This interlude consists of two scenes-1.  144,000 sealed which we interpret as representing the church militant on earth portrayed in marching order still in the battle on earth. It represents us as the church still in mission. 144,000 being a representative number.  They are sealed as they deal with the onslaught they will receive from Satan and the world.  He will work to protect them in their faith.  2.  The vision of the multitude which is the church triumphant already receiving their glory before the throne of God, who are coming out of this time.  The church militant in time will become the church triumphant.  </a:t>
            </a:r>
          </a:p>
          <a:p>
            <a:pPr marL="0" indent="0">
              <a:buNone/>
            </a:pPr>
            <a:endParaRPr lang="en-US" dirty="0"/>
          </a:p>
        </p:txBody>
      </p:sp>
    </p:spTree>
    <p:extLst>
      <p:ext uri="{BB962C8B-B14F-4D97-AF65-F5344CB8AC3E}">
        <p14:creationId xmlns:p14="http://schemas.microsoft.com/office/powerpoint/2010/main" val="898220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20000"/>
          </a:bodyPr>
          <a:lstStyle/>
          <a:p>
            <a:pPr marL="0" indent="0">
              <a:buNone/>
            </a:pPr>
            <a:r>
              <a:rPr lang="en-US" dirty="0"/>
              <a:t>“After this, I saw”-signal of a new part of the vision again. </a:t>
            </a:r>
          </a:p>
          <a:p>
            <a:pPr marL="0" indent="0">
              <a:buNone/>
            </a:pPr>
            <a:r>
              <a:rPr lang="en-US" dirty="0"/>
              <a:t>Four corners of the earth-It is does not imply the earth is flat, but a metaphorical expression which refers geographically to the entire earth.  </a:t>
            </a:r>
          </a:p>
          <a:p>
            <a:pPr marL="0" indent="0">
              <a:buNone/>
            </a:pPr>
            <a:r>
              <a:rPr lang="en-US" dirty="0" smtClean="0"/>
              <a:t>Four </a:t>
            </a:r>
            <a:r>
              <a:rPr lang="en-US" dirty="0"/>
              <a:t>Angels holding back the wind-Read Brighton p. 181.  Zechariah 6:1-8 key to interpretation-four winds identified or associated with the four horseman and what they represent.  Also, found in Daniel </a:t>
            </a:r>
            <a:r>
              <a:rPr lang="en-US" dirty="0" smtClean="0"/>
              <a:t>7:2-3, Rev. 20:8.  </a:t>
            </a:r>
            <a:r>
              <a:rPr lang="en-US" dirty="0"/>
              <a:t>In Jewish thought, the angels under God’s providence controlled and thus were the keepers or custodians of the elements and forces of nature.  Those winds represent that God will use his angels to help protect us as His church until the “slaves of God” have been sealed.   Brighton p. 183-“The winds of eschatological wrath are restrained  so that the work of sealing God’s people may be accomplished.”</a:t>
            </a:r>
          </a:p>
          <a:p>
            <a:pPr marL="0" indent="0">
              <a:buNone/>
            </a:pPr>
            <a:endParaRPr lang="en-US" dirty="0"/>
          </a:p>
        </p:txBody>
      </p:sp>
    </p:spTree>
    <p:extLst>
      <p:ext uri="{BB962C8B-B14F-4D97-AF65-F5344CB8AC3E}">
        <p14:creationId xmlns:p14="http://schemas.microsoft.com/office/powerpoint/2010/main" val="2355347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pPr marL="0" indent="0">
              <a:buNone/>
            </a:pPr>
            <a:r>
              <a:rPr lang="en-US" dirty="0" smtClean="0"/>
              <a:t>I think Rev. Mueller has the right thought.  He says, “we must take this whole section as a unit, so we interpret its symbolism in a way that agrees with Jesus’ literal words of prophecy (Matt. 24, Mark 13).  The angels God sends to gather believers to himself in heaven must not allow the destruction of the earth until the faithful are marked as his and taken to heaven.  The winds picture the destructive forces that will bring an end to the world as we know it”-p. 84.  </a:t>
            </a:r>
          </a:p>
          <a:p>
            <a:pPr marL="0" indent="0">
              <a:buNone/>
            </a:pPr>
            <a:r>
              <a:rPr lang="en-US" dirty="0" smtClean="0"/>
              <a:t>In other words, while we as the church will experience the time of the 4 horsemen and its terrifying images, the Lord will sustain us as the church through them and seal us in those times, to be removed from the earth before the immediate time of the end.  The sixth seal.  </a:t>
            </a:r>
          </a:p>
          <a:p>
            <a:pPr marL="0" indent="0">
              <a:buNone/>
            </a:pPr>
            <a:r>
              <a:rPr lang="en-US" dirty="0" smtClean="0"/>
              <a:t>Jesus told us the angels would accompany him on the last day and do the separating or gathering of believers and unbelievers (Matt. 24:31, 13:39-41, 25:31ff).  Fulfills the words of I Thessalonians 4:16-17, 2 Thess. 1:7-10.</a:t>
            </a:r>
            <a:endParaRPr lang="en-US" dirty="0"/>
          </a:p>
        </p:txBody>
      </p:sp>
    </p:spTree>
    <p:extLst>
      <p:ext uri="{BB962C8B-B14F-4D97-AF65-F5344CB8AC3E}">
        <p14:creationId xmlns:p14="http://schemas.microsoft.com/office/powerpoint/2010/main" val="48480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3600" dirty="0" smtClean="0"/>
              <a:t>One of the four living creatures, the choir leaders of heaven, the cherubim, say to John in a voice like thunder, “Come”.  John had experienced this before-4:1.  </a:t>
            </a:r>
          </a:p>
          <a:p>
            <a:pPr marL="0" indent="0">
              <a:buNone/>
            </a:pPr>
            <a:r>
              <a:rPr lang="en-US" sz="3600" dirty="0" smtClean="0"/>
              <a:t>“And I looked or saw”-remember this is the signal in Revelation of a new part of the vision.  </a:t>
            </a:r>
          </a:p>
          <a:p>
            <a:pPr marL="0" indent="0">
              <a:buNone/>
            </a:pPr>
            <a:r>
              <a:rPr lang="en-US" sz="3600" dirty="0" smtClean="0"/>
              <a:t>This does begin a new section of Revelation.</a:t>
            </a:r>
          </a:p>
        </p:txBody>
      </p:sp>
    </p:spTree>
    <p:extLst>
      <p:ext uri="{BB962C8B-B14F-4D97-AF65-F5344CB8AC3E}">
        <p14:creationId xmlns:p14="http://schemas.microsoft.com/office/powerpoint/2010/main" val="3932793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sz="4000" dirty="0"/>
              <a:t>v. 2-A 5</a:t>
            </a:r>
            <a:r>
              <a:rPr lang="en-US" sz="4000" baseline="30000" dirty="0"/>
              <a:t>th</a:t>
            </a:r>
            <a:r>
              <a:rPr lang="en-US" sz="4000" dirty="0"/>
              <a:t> angel </a:t>
            </a:r>
            <a:r>
              <a:rPr lang="en-US" sz="4000" dirty="0" smtClean="0"/>
              <a:t>comes and ascends </a:t>
            </a:r>
            <a:r>
              <a:rPr lang="en-US" sz="4000" dirty="0"/>
              <a:t>from the rising of the sun.  From the east.  A common expression in the OT to refer to the direction of the east.  There could be more implied by this reference but there is no way of knowing for sure.  Brighton speculates p. 183.  </a:t>
            </a:r>
          </a:p>
          <a:p>
            <a:pPr marL="0" indent="0">
              <a:buNone/>
            </a:pPr>
            <a:endParaRPr lang="en-US" dirty="0"/>
          </a:p>
        </p:txBody>
      </p:sp>
    </p:spTree>
    <p:extLst>
      <p:ext uri="{BB962C8B-B14F-4D97-AF65-F5344CB8AC3E}">
        <p14:creationId xmlns:p14="http://schemas.microsoft.com/office/powerpoint/2010/main" val="2420298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10000"/>
          </a:bodyPr>
          <a:lstStyle/>
          <a:p>
            <a:pPr marL="0" indent="0">
              <a:buNone/>
            </a:pPr>
            <a:r>
              <a:rPr lang="en-US" dirty="0" smtClean="0"/>
              <a:t>Seals-used </a:t>
            </a:r>
            <a:r>
              <a:rPr lang="en-US" dirty="0"/>
              <a:t>in Ancient Rome and cultures to keep the contents of a scroll or document safe from unlawful or unwarranted reading.  If broken, they knew it couldn’t be trusted.  The Caesar would use a signet ring to stamp his documents for authenticity.  Also the Pharaoh in Genesis 41:41-42.    A sign of ownership.  Also, a practice in Roman civil law for a last will and testament to be sealed with seven seals.  Also, people in a leader’s service in the ancient world would often be marked by them in some way as their </a:t>
            </a:r>
            <a:r>
              <a:rPr lang="en-US" dirty="0" smtClean="0"/>
              <a:t>property.</a:t>
            </a:r>
          </a:p>
          <a:p>
            <a:pPr marL="0" indent="0">
              <a:buNone/>
            </a:pPr>
            <a:r>
              <a:rPr lang="en-US" dirty="0" smtClean="0"/>
              <a:t>“Here ‘the slaves of our God’ (Rev. 7:3) are thus to be sealed so that they are marked-identified and signed with God’s own signature-as God’s personal property and under his authority, care, and protection.”-Brighton p. 184 </a:t>
            </a:r>
            <a:endParaRPr lang="en-US" dirty="0"/>
          </a:p>
          <a:p>
            <a:pPr marL="0" indent="0">
              <a:buNone/>
            </a:pPr>
            <a:endParaRPr lang="en-US" dirty="0"/>
          </a:p>
        </p:txBody>
      </p:sp>
    </p:spTree>
    <p:extLst>
      <p:ext uri="{BB962C8B-B14F-4D97-AF65-F5344CB8AC3E}">
        <p14:creationId xmlns:p14="http://schemas.microsoft.com/office/powerpoint/2010/main" val="3596357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“In the post-apostolic period, the seal of the Lord was thought by some to be the Sacrament of Holy Baptism.  But that view was not universal.”-Brighton p. 184.  </a:t>
            </a:r>
          </a:p>
          <a:p>
            <a:pPr marL="0" indent="0">
              <a:buNone/>
            </a:pPr>
            <a:r>
              <a:rPr lang="en-US" dirty="0" smtClean="0"/>
              <a:t>It would seem reasonable however that this is at least part of the sealing God does over his saints.  It is certainly the giving of the Holy Spirit, which can be given through the Word and through Holy Baptism-2 Tim. 2:19, Ephes. 1:13-14, 2 Corinth. 1:22.  As Brighton writes, “The Holy Spirit, the ‘pledge’ of God’s promise, seals the Christian in his heart….The Holy Spirit does this through the Word of God’s promise, which has been brought to fulfillment by Jesus Christ.”</a:t>
            </a:r>
            <a:endParaRPr lang="en-US" dirty="0"/>
          </a:p>
        </p:txBody>
      </p:sp>
    </p:spTree>
    <p:extLst>
      <p:ext uri="{BB962C8B-B14F-4D97-AF65-F5344CB8AC3E}">
        <p14:creationId xmlns:p14="http://schemas.microsoft.com/office/powerpoint/2010/main" val="302885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5400" dirty="0" err="1" smtClean="0"/>
              <a:t>Lenski</a:t>
            </a:r>
            <a:r>
              <a:rPr lang="en-US" sz="5400" dirty="0" smtClean="0"/>
              <a:t> agrees with Brighton, “These slaves are the same as mentioned in 1:1; this sealing extends through the entire New Testament Era.”-p. 249.  </a:t>
            </a:r>
            <a:endParaRPr lang="en-US" sz="5400" dirty="0"/>
          </a:p>
        </p:txBody>
      </p:sp>
    </p:spTree>
    <p:extLst>
      <p:ext uri="{BB962C8B-B14F-4D97-AF65-F5344CB8AC3E}">
        <p14:creationId xmlns:p14="http://schemas.microsoft.com/office/powerpoint/2010/main" val="3750652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Therefore, is this sealing of the “servants or slaves” of God visible in some way?  It could be?  Could relate to Ezekiel 9:1-6-Read Brighton p. 185-186.  </a:t>
            </a:r>
          </a:p>
          <a:p>
            <a:pPr marL="0" indent="0">
              <a:buNone/>
            </a:pPr>
            <a:r>
              <a:rPr lang="en-US" sz="3600" dirty="0" smtClean="0"/>
              <a:t>However, more likely an invisible mark that the Lord alone knows.  He knows the Spirit’s presence in someone’s life and whether true faith in Christ exists.  In this respect alone, we are sealed.  Read Brighton p. 186. Jesus said, “I know my sheep and my sheep know me.”</a:t>
            </a:r>
            <a:endParaRPr lang="en-US" sz="3600" dirty="0"/>
          </a:p>
        </p:txBody>
      </p:sp>
    </p:spTree>
    <p:extLst>
      <p:ext uri="{BB962C8B-B14F-4D97-AF65-F5344CB8AC3E}">
        <p14:creationId xmlns:p14="http://schemas.microsoft.com/office/powerpoint/2010/main" val="1102580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marL="0" indent="0">
              <a:buNone/>
            </a:pPr>
            <a:r>
              <a:rPr lang="en-US" dirty="0" smtClean="0"/>
              <a:t>Mueller speculates that it could be a literal mark, “A seal is a mark of personal identification.  The seals on the scroll were made of wax impressed with a metal die.  The seals on the foreheads of believers were more likely made with permanent ink or dye.  Marking the believers with a seal does not signify God’s work of preserving them in faith throughout their earthly lives, but his public recognition of them at the final judgment.”-p. 85.  </a:t>
            </a:r>
            <a:endParaRPr lang="en-US" dirty="0"/>
          </a:p>
        </p:txBody>
      </p:sp>
    </p:spTree>
    <p:extLst>
      <p:ext uri="{BB962C8B-B14F-4D97-AF65-F5344CB8AC3E}">
        <p14:creationId xmlns:p14="http://schemas.microsoft.com/office/powerpoint/2010/main" val="262287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marL="0" indent="0">
              <a:buNone/>
            </a:pPr>
            <a:r>
              <a:rPr lang="en-US" dirty="0"/>
              <a:t>On their foreheads-The other time the 144,000 are represented is in 14:1-3.  They have the name of God on their </a:t>
            </a:r>
            <a:r>
              <a:rPr lang="en-US" dirty="0" smtClean="0"/>
              <a:t>foreheads-Deut. 6:8.</a:t>
            </a:r>
            <a:endParaRPr lang="en-US" dirty="0"/>
          </a:p>
          <a:p>
            <a:pPr marL="0" indent="0">
              <a:buNone/>
            </a:pPr>
            <a:r>
              <a:rPr lang="en-US" dirty="0"/>
              <a:t>Angels sent to harm the earth-Angels do the Lord’s bidding-We see this in the Old Testament-Angel guarding the garden of </a:t>
            </a:r>
            <a:r>
              <a:rPr lang="en-US" dirty="0" smtClean="0"/>
              <a:t>Eden (Gen. 3:24), </a:t>
            </a:r>
            <a:r>
              <a:rPr lang="en-US" dirty="0"/>
              <a:t>Angels that visited </a:t>
            </a:r>
            <a:r>
              <a:rPr lang="en-US" dirty="0" smtClean="0"/>
              <a:t>Abraham (Gen. 18), angel called the “destroyer” sent to inflict judgment on God’s behalf (Ex. 12:23, 2 Sam. 24:25-26, 2 Kings 19:35, Ps. 78:49, I Corinthians 10:10.  </a:t>
            </a:r>
          </a:p>
          <a:p>
            <a:pPr marL="0" indent="0">
              <a:buNone/>
            </a:pPr>
            <a:r>
              <a:rPr lang="en-US" dirty="0" smtClean="0"/>
              <a:t>the </a:t>
            </a:r>
            <a:r>
              <a:rPr lang="en-US" dirty="0"/>
              <a:t>Angel of the Lord that fights on behalf of the OT </a:t>
            </a:r>
            <a:r>
              <a:rPr lang="en-US" dirty="0" smtClean="0"/>
              <a:t>people (Ex. 23:20, Joshua 5:13-15).  </a:t>
            </a:r>
            <a:r>
              <a:rPr lang="en-US" dirty="0"/>
              <a:t>Angels will accompany Jesus on the last day and gather the </a:t>
            </a:r>
            <a:r>
              <a:rPr lang="en-US" dirty="0" smtClean="0"/>
              <a:t>elect</a:t>
            </a:r>
            <a:r>
              <a:rPr lang="en-US" dirty="0"/>
              <a:t> </a:t>
            </a:r>
            <a:r>
              <a:rPr lang="en-US" dirty="0" smtClean="0"/>
              <a:t>(Matt. 24:31).  Look at this reference in Matt. 24:31.</a:t>
            </a:r>
            <a:endParaRPr lang="en-US" dirty="0"/>
          </a:p>
          <a:p>
            <a:pPr marL="0" indent="0">
              <a:buNone/>
            </a:pPr>
            <a:endParaRPr lang="en-US" dirty="0"/>
          </a:p>
        </p:txBody>
      </p:sp>
    </p:spTree>
    <p:extLst>
      <p:ext uri="{BB962C8B-B14F-4D97-AF65-F5344CB8AC3E}">
        <p14:creationId xmlns:p14="http://schemas.microsoft.com/office/powerpoint/2010/main" val="563135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marL="0" indent="0">
              <a:buNone/>
            </a:pPr>
            <a:r>
              <a:rPr lang="en-US" dirty="0"/>
              <a:t>144,000-12 x 12-Represents the whole church-Believers in the Lord and the promise of the Messiah in the OT and the New Testament church.  Points back to Numbers 31:1-6-tribes organized for battle-1,000 men from each tribe.  </a:t>
            </a:r>
            <a:endParaRPr lang="en-US" dirty="0" smtClean="0"/>
          </a:p>
          <a:p>
            <a:pPr marL="0" indent="0">
              <a:buNone/>
            </a:pPr>
            <a:r>
              <a:rPr lang="en-US" dirty="0"/>
              <a:t>Brighton says, “the majority of Commentators believe that the number 144,000 is symbolical and refers to the whole body of Christians, Jews and Gentiles, on earth throughout the time period covered by Revelation (from Christ’s ascension to his return at this world’s end).” p. 189.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161467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sz="4000" dirty="0"/>
              <a:t>Disciples told by Jesus they would sit on 12 thrones, judging the 12 tribes of Israel.  Matt. 19:28, Luke 22:28-30.</a:t>
            </a:r>
          </a:p>
          <a:p>
            <a:pPr marL="0" indent="0">
              <a:buNone/>
            </a:pPr>
            <a:r>
              <a:rPr lang="en-US" sz="4000" dirty="0"/>
              <a:t>Believers in Jesus are the true Israel-Romans 4:1-12, 9:6-8, 11:11-27, Galatians 3:26-29, 4:21-31, 6:10, James 1:1, I Peter 1:1-2, 2:9-12.</a:t>
            </a:r>
          </a:p>
          <a:p>
            <a:pPr marL="0" indent="0">
              <a:buNone/>
            </a:pPr>
            <a:r>
              <a:rPr lang="en-US" sz="4000" dirty="0"/>
              <a:t>By the time of the NT-the 12 tribes were not recognizable.  </a:t>
            </a:r>
            <a:r>
              <a:rPr lang="en-US" sz="4000" dirty="0" smtClean="0"/>
              <a:t>Brighton p. 189-190.</a:t>
            </a:r>
            <a:endParaRPr lang="en-US" sz="4000" dirty="0"/>
          </a:p>
          <a:p>
            <a:pPr marL="0" indent="0">
              <a:buNone/>
            </a:pPr>
            <a:r>
              <a:rPr lang="en-US" sz="4000" dirty="0"/>
              <a:t>144,000-representative number-144 cubits-Rev. 21:17.  Only found in Scripture both here and in 14:1, 3.</a:t>
            </a:r>
          </a:p>
          <a:p>
            <a:pPr marL="0" indent="0">
              <a:buNone/>
            </a:pPr>
            <a:endParaRPr lang="en-US" sz="4000" dirty="0"/>
          </a:p>
        </p:txBody>
      </p:sp>
    </p:spTree>
    <p:extLst>
      <p:ext uri="{BB962C8B-B14F-4D97-AF65-F5344CB8AC3E}">
        <p14:creationId xmlns:p14="http://schemas.microsoft.com/office/powerpoint/2010/main" val="589620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a:t>List-not according to birth order-Judah mentioned first, but 4th in order.  Compare with Genesis 35:23-26</a:t>
            </a:r>
            <a:r>
              <a:rPr lang="en-US" dirty="0" smtClean="0"/>
              <a:t>.</a:t>
            </a:r>
          </a:p>
          <a:p>
            <a:pPr marL="0" indent="0">
              <a:buNone/>
            </a:pPr>
            <a:r>
              <a:rPr lang="en-US" dirty="0" smtClean="0"/>
              <a:t>Genesis-Reuben, Simeon, Levi, Judah, (sons of Leah), Dan (son of Bilhah), Naphtali (son of Bilhah), Gad (son of </a:t>
            </a:r>
            <a:r>
              <a:rPr lang="en-US" dirty="0" err="1" smtClean="0"/>
              <a:t>Zilpah</a:t>
            </a:r>
            <a:r>
              <a:rPr lang="en-US" dirty="0" smtClean="0"/>
              <a:t>), Asher (son of </a:t>
            </a:r>
            <a:r>
              <a:rPr lang="en-US" dirty="0" err="1" smtClean="0"/>
              <a:t>Zilpah</a:t>
            </a:r>
            <a:r>
              <a:rPr lang="en-US" dirty="0" smtClean="0"/>
              <a:t>), Issachar, Zebulun (sons of Leah), Joseph, Benjamin (sons of Rachel).  </a:t>
            </a:r>
          </a:p>
          <a:p>
            <a:pPr marL="0" indent="0">
              <a:buNone/>
            </a:pPr>
            <a:r>
              <a:rPr lang="en-US" dirty="0" smtClean="0"/>
              <a:t>Revelation-Judah, Reuben, Gad, Asher, Naphtali, Manasseh (son of Joseph), Simeon, Levi, Issachar, Zebulun, Joseph, Benjamin.  </a:t>
            </a:r>
            <a:endParaRPr lang="en-US" dirty="0"/>
          </a:p>
          <a:p>
            <a:pPr marL="0" indent="0">
              <a:buNone/>
            </a:pPr>
            <a:endParaRPr lang="en-US" dirty="0"/>
          </a:p>
        </p:txBody>
      </p:sp>
    </p:spTree>
    <p:extLst>
      <p:ext uri="{BB962C8B-B14F-4D97-AF65-F5344CB8AC3E}">
        <p14:creationId xmlns:p14="http://schemas.microsoft.com/office/powerpoint/2010/main" val="250323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Brighton says, “With chapter 6, the prophecy of Revelation begins.  It consists of three visions of events taking place on earth (6:1-16:21).”-p. 150.  </a:t>
            </a:r>
          </a:p>
          <a:p>
            <a:pPr marL="0" indent="0">
              <a:buNone/>
            </a:pPr>
            <a:r>
              <a:rPr lang="en-US" dirty="0" smtClean="0"/>
              <a:t>In his opinion and study, he believes each vision covers the same time period, from the ascension of Jesus up to the end of this present world upon Christ’s return. In each of the visions is a series of seven.  He says, “each of the three visions of earthly events has seven scenes, making a total of 21 scenes.”-p. 150.  </a:t>
            </a:r>
            <a:endParaRPr lang="en-US" dirty="0"/>
          </a:p>
        </p:txBody>
      </p:sp>
    </p:spTree>
    <p:extLst>
      <p:ext uri="{BB962C8B-B14F-4D97-AF65-F5344CB8AC3E}">
        <p14:creationId xmlns:p14="http://schemas.microsoft.com/office/powerpoint/2010/main" val="28378112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Manasseh-son of Joseph-in place of Dan, probably because Dan was known for his idolatry (Judges 18:1-31, Gen. 49:17</a:t>
            </a:r>
            <a:r>
              <a:rPr lang="en-US" dirty="0" smtClean="0"/>
              <a:t>).  Brighton p. 192.  He and Ephraim (the other son of Joseph) were allotted land originally.  </a:t>
            </a:r>
            <a:endParaRPr lang="en-US" dirty="0"/>
          </a:p>
          <a:p>
            <a:pPr marL="0" indent="0">
              <a:buNone/>
            </a:pPr>
            <a:r>
              <a:rPr lang="en-US" dirty="0"/>
              <a:t>Levi &amp; Joseph-not allotted land, but in list.  Ephraim missing, but same as Dan.  </a:t>
            </a:r>
          </a:p>
          <a:p>
            <a:pPr marL="0" indent="0">
              <a:buNone/>
            </a:pPr>
            <a:r>
              <a:rPr lang="en-US" dirty="0"/>
              <a:t>We believe this represents the time between Christ’s first coming and his second coming.  During that time, there will be the sealing of his church and he will </a:t>
            </a:r>
            <a:r>
              <a:rPr lang="en-US" dirty="0" smtClean="0"/>
              <a:t>restrain </a:t>
            </a:r>
            <a:r>
              <a:rPr lang="en-US" dirty="0"/>
              <a:t>the worst of times before the end.  Summarized by Brighton p. 188.</a:t>
            </a:r>
          </a:p>
          <a:p>
            <a:pPr marL="0" indent="0">
              <a:buNone/>
            </a:pPr>
            <a:endParaRPr lang="en-US" dirty="0"/>
          </a:p>
        </p:txBody>
      </p:sp>
    </p:spTree>
    <p:extLst>
      <p:ext uri="{BB962C8B-B14F-4D97-AF65-F5344CB8AC3E}">
        <p14:creationId xmlns:p14="http://schemas.microsoft.com/office/powerpoint/2010/main" val="2263000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sz="4000" dirty="0" smtClean="0"/>
              <a:t>Read Revelation 7:9-17</a:t>
            </a:r>
          </a:p>
          <a:p>
            <a:pPr marL="0" indent="0">
              <a:buNone/>
            </a:pPr>
            <a:r>
              <a:rPr lang="en-US" sz="4000" dirty="0"/>
              <a:t>Brighton-“The second scene in this great interlude is in sharp contrast to the first.  “After these things” indicates a fresh and new sight to be viewed, a sight that probably none on earth had ever been permitted and privileged to behold.”-p. 193</a:t>
            </a:r>
            <a:r>
              <a:rPr lang="en-US" sz="4000" dirty="0" smtClean="0"/>
              <a:t>.</a:t>
            </a:r>
          </a:p>
          <a:p>
            <a:pPr marL="0" indent="0">
              <a:buNone/>
            </a:pPr>
            <a:endParaRPr lang="en-US" dirty="0"/>
          </a:p>
        </p:txBody>
      </p:sp>
    </p:spTree>
    <p:extLst>
      <p:ext uri="{BB962C8B-B14F-4D97-AF65-F5344CB8AC3E}">
        <p14:creationId xmlns:p14="http://schemas.microsoft.com/office/powerpoint/2010/main" val="2728160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0" indent="0">
              <a:buNone/>
            </a:pPr>
            <a:r>
              <a:rPr lang="en-US" dirty="0"/>
              <a:t>The great </a:t>
            </a:r>
            <a:r>
              <a:rPr lang="en-US" dirty="0" smtClean="0"/>
              <a:t>multitude or crowd-church </a:t>
            </a:r>
            <a:r>
              <a:rPr lang="en-US" dirty="0"/>
              <a:t>triumphant.  Think about the promise given to Abraham how his offspring was going to be as numerous as the sand on the </a:t>
            </a:r>
            <a:r>
              <a:rPr lang="en-US" dirty="0" smtClean="0"/>
              <a:t>sea </a:t>
            </a:r>
            <a:r>
              <a:rPr lang="en-US" dirty="0"/>
              <a:t>shore or the stars in the </a:t>
            </a:r>
            <a:r>
              <a:rPr lang="en-US" dirty="0" smtClean="0"/>
              <a:t>sky.  </a:t>
            </a:r>
            <a:r>
              <a:rPr lang="en-US" dirty="0"/>
              <a:t>The true sons of Abraham are believers in Christ-further confirms the view of the church being described as the sons of Israel.  Romans 4:1-12, 9:6-8, </a:t>
            </a:r>
            <a:r>
              <a:rPr lang="en-US" dirty="0" smtClean="0"/>
              <a:t>11:11-27, Galatians 3:7-9</a:t>
            </a:r>
            <a:endParaRPr lang="en-US" dirty="0"/>
          </a:p>
          <a:p>
            <a:pPr marL="0" indent="0">
              <a:buNone/>
            </a:pPr>
            <a:r>
              <a:rPr lang="en-US" dirty="0"/>
              <a:t>The great multitude is described as a number no one could count-much larger than the church on earth-144,000.  Also, they are now a people at rest and peace.  They are no longer marching and battling like the 144,000.</a:t>
            </a:r>
          </a:p>
          <a:p>
            <a:pPr marL="0" indent="0">
              <a:buNone/>
            </a:pPr>
            <a:endParaRPr lang="en-US" dirty="0"/>
          </a:p>
        </p:txBody>
      </p:sp>
    </p:spTree>
    <p:extLst>
      <p:ext uri="{BB962C8B-B14F-4D97-AF65-F5344CB8AC3E}">
        <p14:creationId xmlns:p14="http://schemas.microsoft.com/office/powerpoint/2010/main" val="3768552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67400"/>
          </a:xfrm>
        </p:spPr>
        <p:txBody>
          <a:bodyPr>
            <a:noAutofit/>
          </a:bodyPr>
          <a:lstStyle/>
          <a:p>
            <a:pPr marL="0" indent="0">
              <a:buNone/>
            </a:pPr>
            <a:r>
              <a:rPr lang="en-US" dirty="0" smtClean="0"/>
              <a:t>It shows the success of Christ’s mission in the world to reach to the ends of the earth.  Gentiles from every nation, tribe, people, and language become a part of Israel.  </a:t>
            </a:r>
          </a:p>
          <a:p>
            <a:pPr marL="0" indent="0">
              <a:buNone/>
            </a:pPr>
            <a:r>
              <a:rPr lang="en-US" dirty="0" smtClean="0"/>
              <a:t>OT prophecy speaks of this-Isaiah 2:1-5, 55:5, Hosea 2:23, 1:10 (Quoted in Acts 10:34, Romans 9:25-26-referencing the Gentile mission) Isaiah 60:3, 65:1-2, Micah 4:1-3.  </a:t>
            </a:r>
          </a:p>
          <a:p>
            <a:pPr marL="0" indent="0">
              <a:buNone/>
            </a:pPr>
            <a:r>
              <a:rPr lang="en-US" dirty="0"/>
              <a:t>Every nation, tribe, people, and language-can’t get anymore inclusive.  Acts 1:8, Matt. 28:19.  </a:t>
            </a:r>
          </a:p>
        </p:txBody>
      </p:sp>
    </p:spTree>
    <p:extLst>
      <p:ext uri="{BB962C8B-B14F-4D97-AF65-F5344CB8AC3E}">
        <p14:creationId xmlns:p14="http://schemas.microsoft.com/office/powerpoint/2010/main" val="127799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“It is the church triumphant, at rest and peace and awaiting the final act of God’s judgment and the resurrection at the End, will never again experience tribulation and persecution on earth.”-Brighton p. 193.  </a:t>
            </a:r>
          </a:p>
          <a:p>
            <a:pPr marL="0" indent="0">
              <a:buNone/>
            </a:pPr>
            <a:r>
              <a:rPr lang="en-US" dirty="0" smtClean="0"/>
              <a:t>“nation”-often times the Greek word used for Gentiles or an entire nation.  The English words, “ethnic or ethnicity” come from this Greek word.  </a:t>
            </a:r>
          </a:p>
          <a:p>
            <a:pPr marL="0" indent="0">
              <a:buNone/>
            </a:pPr>
            <a:r>
              <a:rPr lang="en-US" dirty="0" smtClean="0"/>
              <a:t>“tribe”-BDAG- “a subgroup of a nation characterized by a distinctive blood line”-12 tribes of Israel-Matt. 19:28, Luke 22:30.  </a:t>
            </a:r>
            <a:endParaRPr lang="en-US" dirty="0"/>
          </a:p>
        </p:txBody>
      </p:sp>
    </p:spTree>
    <p:extLst>
      <p:ext uri="{BB962C8B-B14F-4D97-AF65-F5344CB8AC3E}">
        <p14:creationId xmlns:p14="http://schemas.microsoft.com/office/powerpoint/2010/main" val="1632081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buNone/>
            </a:pPr>
            <a:r>
              <a:rPr lang="en-US" sz="3600" dirty="0" smtClean="0"/>
              <a:t>“People”-BDAG-</a:t>
            </a:r>
            <a:r>
              <a:rPr lang="en-US" sz="3600" dirty="0"/>
              <a:t> </a:t>
            </a:r>
            <a:r>
              <a:rPr lang="en-US" sz="3600" dirty="0" smtClean="0"/>
              <a:t>“a body of people with common cultural bonds and ties to a specific territory.”</a:t>
            </a:r>
          </a:p>
          <a:p>
            <a:pPr marL="0" indent="0">
              <a:buNone/>
            </a:pPr>
            <a:r>
              <a:rPr lang="en-US" sz="3600" dirty="0" smtClean="0"/>
              <a:t>“Languages”-It is estimated that there are roughly 6500 languages in the world today.  </a:t>
            </a:r>
          </a:p>
          <a:p>
            <a:pPr marL="0" indent="0">
              <a:buNone/>
            </a:pPr>
            <a:r>
              <a:rPr lang="en-US" sz="3600" dirty="0"/>
              <a:t>White robes-We have seen </a:t>
            </a:r>
            <a:r>
              <a:rPr lang="en-US" sz="3600" dirty="0" smtClean="0"/>
              <a:t>this a </a:t>
            </a:r>
            <a:r>
              <a:rPr lang="en-US" sz="3600" dirty="0"/>
              <a:t>number of times already in Revelation:  4:4, 6:11, Promised also in the letters-3:4-5, 3:18.  Symbolize the purity and righteousness of Christ.  7:14.</a:t>
            </a:r>
          </a:p>
          <a:p>
            <a:pPr marL="0" indent="0">
              <a:buNone/>
            </a:pPr>
            <a:endParaRPr lang="en-US" dirty="0"/>
          </a:p>
        </p:txBody>
      </p:sp>
    </p:spTree>
    <p:extLst>
      <p:ext uri="{BB962C8B-B14F-4D97-AF65-F5344CB8AC3E}">
        <p14:creationId xmlns:p14="http://schemas.microsoft.com/office/powerpoint/2010/main" val="2052667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Palm Branches-only occur one other time in NT. John 12:13.  Read Brighton p. 194 about Palm Branches.  Just as the palm branches waved anticipated Christ’s exaltation as king during his life, a sign of national celebration in their Messiah coming, now the saints are waving their palm branches in celebration of the hope or promise fulfilled, of Jesus as the Lord of Lord and King of Kings, who was the victorious Lamb.  </a:t>
            </a:r>
          </a:p>
          <a:p>
            <a:pPr marL="0" indent="0">
              <a:buNone/>
            </a:pPr>
            <a:endParaRPr lang="en-US" dirty="0"/>
          </a:p>
        </p:txBody>
      </p:sp>
    </p:spTree>
    <p:extLst>
      <p:ext uri="{BB962C8B-B14F-4D97-AF65-F5344CB8AC3E}">
        <p14:creationId xmlns:p14="http://schemas.microsoft.com/office/powerpoint/2010/main" val="1830033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err="1"/>
              <a:t>Soteria</a:t>
            </a:r>
            <a:r>
              <a:rPr lang="en-US" dirty="0"/>
              <a:t>-salvation.  Celebration of the salvation won for them through Christ’s vicarious atonement as the Lamb of God.   It is a continuation of the great </a:t>
            </a:r>
            <a:r>
              <a:rPr lang="en-US" dirty="0" err="1"/>
              <a:t>Te</a:t>
            </a:r>
            <a:r>
              <a:rPr lang="en-US" dirty="0"/>
              <a:t> Deum-hymn of praise found in Chapters 4 &amp; 5.  </a:t>
            </a:r>
          </a:p>
          <a:p>
            <a:pPr marL="0" indent="0">
              <a:buNone/>
            </a:pPr>
            <a:r>
              <a:rPr lang="en-US" dirty="0" smtClean="0"/>
              <a:t>In 4 &amp; 5, they are praising God and Jesus as holy and worthy of glory, honor, power, etc.  </a:t>
            </a:r>
          </a:p>
          <a:p>
            <a:pPr marL="0" indent="0">
              <a:buNone/>
            </a:pPr>
            <a:r>
              <a:rPr lang="en-US" dirty="0" smtClean="0"/>
              <a:t>Now all of heaven is praising the Father and Jesus for their gift of salvation shown mankind.  </a:t>
            </a:r>
            <a:endParaRPr lang="en-US" dirty="0"/>
          </a:p>
        </p:txBody>
      </p:sp>
    </p:spTree>
    <p:extLst>
      <p:ext uri="{BB962C8B-B14F-4D97-AF65-F5344CB8AC3E}">
        <p14:creationId xmlns:p14="http://schemas.microsoft.com/office/powerpoint/2010/main" val="22814061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Notice it is the great multitude raising this cry in response to God.  </a:t>
            </a:r>
          </a:p>
          <a:p>
            <a:pPr marL="0" indent="0">
              <a:buNone/>
            </a:pPr>
            <a:r>
              <a:rPr lang="en-US" dirty="0" smtClean="0"/>
              <a:t>The angels and living creatures did not need to utter it, but this is the praise of the multitude.  </a:t>
            </a:r>
          </a:p>
          <a:p>
            <a:pPr marL="0" indent="0">
              <a:buNone/>
            </a:pPr>
            <a:r>
              <a:rPr lang="en-US" dirty="0" smtClean="0"/>
              <a:t>Then, the angels, elders, four living creatures respond in submission, humility, and praise.  </a:t>
            </a:r>
          </a:p>
          <a:p>
            <a:pPr marL="0" indent="0">
              <a:buNone/>
            </a:pPr>
            <a:r>
              <a:rPr lang="en-US" dirty="0" smtClean="0"/>
              <a:t>It goes back to 4:9-10, 5:14.</a:t>
            </a:r>
          </a:p>
          <a:p>
            <a:pPr marL="0" indent="0">
              <a:buNone/>
            </a:pPr>
            <a:r>
              <a:rPr lang="en-US" dirty="0" smtClean="0"/>
              <a:t>“Worshipped”-</a:t>
            </a:r>
            <a:r>
              <a:rPr lang="en-US" dirty="0" err="1" smtClean="0"/>
              <a:t>proskuneo</a:t>
            </a:r>
            <a:r>
              <a:rPr lang="en-US" dirty="0" smtClean="0"/>
              <a:t>-worship by bending the knee or falling down before.</a:t>
            </a:r>
          </a:p>
          <a:p>
            <a:pPr marL="0" indent="0">
              <a:buNone/>
            </a:pPr>
            <a:r>
              <a:rPr lang="en-US" dirty="0" smtClean="0"/>
              <a:t>v. 12-The heavenly creatures are now giving the “Amen” to the cry of the multitude.  </a:t>
            </a:r>
          </a:p>
          <a:p>
            <a:pPr marL="0" indent="0">
              <a:buNone/>
            </a:pPr>
            <a:r>
              <a:rPr lang="en-US" dirty="0" smtClean="0"/>
              <a:t>Notice they same basically the same things as 5:12-13, but something is added.  Can you catch it?  </a:t>
            </a:r>
            <a:endParaRPr lang="en-US" dirty="0"/>
          </a:p>
        </p:txBody>
      </p:sp>
    </p:spTree>
    <p:extLst>
      <p:ext uri="{BB962C8B-B14F-4D97-AF65-F5344CB8AC3E}">
        <p14:creationId xmlns:p14="http://schemas.microsoft.com/office/powerpoint/2010/main" val="41751038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One of the elders now poses the question to John, “These ones, the ones who have been and continue to be clothed in white robes (</a:t>
            </a:r>
            <a:r>
              <a:rPr lang="en-US" sz="3600" dirty="0" err="1" smtClean="0"/>
              <a:t>stolas</a:t>
            </a:r>
            <a:r>
              <a:rPr lang="en-US" sz="3600" dirty="0" smtClean="0"/>
              <a:t>), who are they and from where did they come?”</a:t>
            </a:r>
          </a:p>
          <a:p>
            <a:pPr marL="0" indent="0">
              <a:buNone/>
            </a:pPr>
            <a:r>
              <a:rPr lang="en-US" sz="3600" dirty="0" smtClean="0"/>
              <a:t>The elder wants John to understand what he is seeing when he is beholding the great multitude dressed in white.</a:t>
            </a:r>
            <a:endParaRPr lang="en-US" sz="3600" dirty="0"/>
          </a:p>
        </p:txBody>
      </p:sp>
    </p:spTree>
    <p:extLst>
      <p:ext uri="{BB962C8B-B14F-4D97-AF65-F5344CB8AC3E}">
        <p14:creationId xmlns:p14="http://schemas.microsoft.com/office/powerpoint/2010/main" val="1667436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He argues that “the first five scenes of each of the three visions cover the same time period: from Christ’s ascension up to the last great battle (Armageddon, 16:16) just before the End.  The sixth scenes in the 2</a:t>
            </a:r>
            <a:r>
              <a:rPr lang="en-US" baseline="30000" dirty="0" smtClean="0"/>
              <a:t>nd</a:t>
            </a:r>
            <a:r>
              <a:rPr lang="en-US" dirty="0" smtClean="0"/>
              <a:t> and 3</a:t>
            </a:r>
            <a:r>
              <a:rPr lang="en-US" baseline="30000" dirty="0" smtClean="0"/>
              <a:t>rd</a:t>
            </a:r>
            <a:r>
              <a:rPr lang="en-US" dirty="0" smtClean="0"/>
              <a:t> visions cover this last great battle.  In the 1</a:t>
            </a:r>
            <a:r>
              <a:rPr lang="en-US" baseline="30000" dirty="0" smtClean="0"/>
              <a:t>st</a:t>
            </a:r>
            <a:r>
              <a:rPr lang="en-US" dirty="0" smtClean="0"/>
              <a:t> vision, the 6</a:t>
            </a:r>
            <a:r>
              <a:rPr lang="en-US" baseline="30000" dirty="0" smtClean="0"/>
              <a:t>th</a:t>
            </a:r>
            <a:r>
              <a:rPr lang="en-US" dirty="0" smtClean="0"/>
              <a:t> scene pictures the end of the world, while in the 2</a:t>
            </a:r>
            <a:r>
              <a:rPr lang="en-US" baseline="30000" dirty="0" smtClean="0"/>
              <a:t>nd</a:t>
            </a:r>
            <a:r>
              <a:rPr lang="en-US" dirty="0" smtClean="0"/>
              <a:t> and 3</a:t>
            </a:r>
            <a:r>
              <a:rPr lang="en-US" baseline="30000" dirty="0" smtClean="0"/>
              <a:t>rd</a:t>
            </a:r>
            <a:r>
              <a:rPr lang="en-US" dirty="0" smtClean="0"/>
              <a:t> visions it is the 7</a:t>
            </a:r>
            <a:r>
              <a:rPr lang="en-US" baseline="30000" dirty="0" smtClean="0"/>
              <a:t>th</a:t>
            </a:r>
            <a:r>
              <a:rPr lang="en-US" dirty="0" smtClean="0"/>
              <a:t> scene.  The 7</a:t>
            </a:r>
            <a:r>
              <a:rPr lang="en-US" baseline="30000" dirty="0" smtClean="0"/>
              <a:t>th</a:t>
            </a:r>
            <a:r>
              <a:rPr lang="en-US" dirty="0" smtClean="0"/>
              <a:t> pictures the End.  Jesus’ return and the Last Judgment and the end of the present world.  </a:t>
            </a:r>
            <a:endParaRPr lang="en-US" dirty="0"/>
          </a:p>
        </p:txBody>
      </p:sp>
    </p:spTree>
    <p:extLst>
      <p:ext uri="{BB962C8B-B14F-4D97-AF65-F5344CB8AC3E}">
        <p14:creationId xmlns:p14="http://schemas.microsoft.com/office/powerpoint/2010/main" val="25183888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John addresses him very respectfully, as if John feels completely unworthy of this question, “Sir or literally, ‘my lord’, you are knowing.”</a:t>
            </a:r>
          </a:p>
          <a:p>
            <a:pPr marL="0" indent="0">
              <a:buNone/>
            </a:pPr>
            <a:r>
              <a:rPr lang="en-US" dirty="0" smtClean="0"/>
              <a:t>And he said to me, “these ones are the ones coming out of the great tribulation.”</a:t>
            </a:r>
          </a:p>
          <a:p>
            <a:pPr marL="0" indent="0">
              <a:buNone/>
            </a:pPr>
            <a:r>
              <a:rPr lang="en-US" dirty="0" smtClean="0"/>
              <a:t>The verbs are in the present tense, not the future tense.  We believe John is witnessing those who had already come out of the great tribulation of his day and before it.  Those already part of the great multitude of saints at his time, but as they represent the church triumphant going forward.  </a:t>
            </a:r>
            <a:endParaRPr lang="en-US" dirty="0"/>
          </a:p>
        </p:txBody>
      </p:sp>
    </p:spTree>
    <p:extLst>
      <p:ext uri="{BB962C8B-B14F-4D97-AF65-F5344CB8AC3E}">
        <p14:creationId xmlns:p14="http://schemas.microsoft.com/office/powerpoint/2010/main" val="28307818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pPr marL="0" marR="0">
              <a:lnSpc>
                <a:spcPct val="115000"/>
              </a:lnSpc>
              <a:spcBef>
                <a:spcPts val="0"/>
              </a:spcBef>
              <a:spcAft>
                <a:spcPts val="0"/>
              </a:spcAft>
            </a:pPr>
            <a:r>
              <a:rPr lang="en-US" sz="4400" b="1" dirty="0" err="1">
                <a:latin typeface="Bwgrkl"/>
                <a:ea typeface="Calibri"/>
                <a:cs typeface="Bwgrkl"/>
              </a:rPr>
              <a:t>qli</a:t>
            </a:r>
            <a:r>
              <a:rPr lang="en-US" sz="4400" b="1" dirty="0">
                <a:latin typeface="Bwgrkl"/>
                <a:ea typeface="Calibri"/>
                <a:cs typeface="Bwgrkl"/>
              </a:rPr>
              <a:t>/</a:t>
            </a:r>
            <a:r>
              <a:rPr lang="en-US" sz="4400" b="1" dirty="0" err="1">
                <a:latin typeface="Bwgrkl"/>
                <a:ea typeface="Calibri"/>
                <a:cs typeface="Bwgrkl"/>
              </a:rPr>
              <a:t>yij</a:t>
            </a:r>
            <a:r>
              <a:rPr lang="en-US" dirty="0">
                <a:latin typeface="Arial"/>
                <a:ea typeface="Calibri"/>
                <a:cs typeface="Times New Roman"/>
              </a:rPr>
              <a:t>, </a:t>
            </a:r>
            <a:r>
              <a:rPr lang="en-US" sz="4400" b="1" dirty="0" err="1">
                <a:latin typeface="Bwgrkl"/>
                <a:ea typeface="Calibri"/>
                <a:cs typeface="Arial"/>
              </a:rPr>
              <a:t>ewj</a:t>
            </a:r>
            <a:r>
              <a:rPr lang="en-US" dirty="0">
                <a:latin typeface="Arial"/>
                <a:ea typeface="Calibri"/>
                <a:cs typeface="Times New Roman"/>
              </a:rPr>
              <a:t>, </a:t>
            </a:r>
            <a:r>
              <a:rPr lang="en-US" sz="4400" b="1" dirty="0">
                <a:latin typeface="Bwgrkl"/>
                <a:ea typeface="Calibri"/>
                <a:cs typeface="Arial"/>
              </a:rPr>
              <a:t>h` </a:t>
            </a:r>
            <a:r>
              <a:rPr lang="en-US" i="1" dirty="0">
                <a:latin typeface="Arial"/>
                <a:ea typeface="Calibri"/>
                <a:cs typeface="Times New Roman"/>
              </a:rPr>
              <a:t>oppression, affliction, tribulation </a:t>
            </a:r>
            <a:r>
              <a:rPr lang="en-US" u="sng" dirty="0">
                <a:solidFill>
                  <a:srgbClr val="01AA01"/>
                </a:solidFill>
                <a:latin typeface="Arial"/>
                <a:ea typeface="Calibri"/>
                <a:cs typeface="Times New Roman"/>
                <a:hlinkClick r:id="rId2"/>
              </a:rPr>
              <a:t>Mt 24:9</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3"/>
              </a:rPr>
              <a:t>21</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4"/>
              </a:rPr>
              <a:t>Ac 11:19</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5"/>
              </a:rPr>
              <a:t>Ro 12:12</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6"/>
              </a:rPr>
              <a:t>2 </a:t>
            </a:r>
            <a:r>
              <a:rPr lang="en-US" u="sng" dirty="0" err="1">
                <a:solidFill>
                  <a:srgbClr val="01AA01"/>
                </a:solidFill>
                <a:latin typeface="Arial"/>
                <a:ea typeface="Calibri"/>
                <a:cs typeface="Times New Roman"/>
                <a:hlinkClick r:id="rId6"/>
              </a:rPr>
              <a:t>Cor</a:t>
            </a:r>
            <a:r>
              <a:rPr lang="en-US" u="sng" dirty="0">
                <a:solidFill>
                  <a:srgbClr val="01AA01"/>
                </a:solidFill>
                <a:latin typeface="Arial"/>
                <a:ea typeface="Calibri"/>
                <a:cs typeface="Times New Roman"/>
                <a:hlinkClick r:id="rId6"/>
              </a:rPr>
              <a:t> 4:17</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7"/>
              </a:rPr>
              <a:t>Col 1:24</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8"/>
              </a:rPr>
              <a:t>2 </a:t>
            </a:r>
            <a:r>
              <a:rPr lang="en-US" u="sng" dirty="0" err="1">
                <a:solidFill>
                  <a:srgbClr val="01AA01"/>
                </a:solidFill>
                <a:latin typeface="Arial"/>
                <a:ea typeface="Calibri"/>
                <a:cs typeface="Times New Roman"/>
                <a:hlinkClick r:id="rId8"/>
              </a:rPr>
              <a:t>Th</a:t>
            </a:r>
            <a:r>
              <a:rPr lang="en-US" u="sng" dirty="0">
                <a:solidFill>
                  <a:srgbClr val="01AA01"/>
                </a:solidFill>
                <a:latin typeface="Arial"/>
                <a:ea typeface="Calibri"/>
                <a:cs typeface="Times New Roman"/>
                <a:hlinkClick r:id="rId8"/>
              </a:rPr>
              <a:t> 1:6</a:t>
            </a:r>
            <a:r>
              <a:rPr lang="en-US" dirty="0">
                <a:solidFill>
                  <a:srgbClr val="000000"/>
                </a:solidFill>
                <a:latin typeface="Arial"/>
                <a:ea typeface="Calibri"/>
                <a:cs typeface="Times New Roman"/>
              </a:rPr>
              <a:t>; </a:t>
            </a:r>
            <a:r>
              <a:rPr lang="en-US" u="sng" dirty="0" err="1">
                <a:solidFill>
                  <a:srgbClr val="01AA01"/>
                </a:solidFill>
                <a:latin typeface="Arial"/>
                <a:ea typeface="Calibri"/>
                <a:cs typeface="Times New Roman"/>
                <a:hlinkClick r:id="rId9"/>
              </a:rPr>
              <a:t>Rv</a:t>
            </a:r>
            <a:r>
              <a:rPr lang="en-US" u="sng" dirty="0">
                <a:solidFill>
                  <a:srgbClr val="01AA01"/>
                </a:solidFill>
                <a:latin typeface="Arial"/>
                <a:ea typeface="Calibri"/>
                <a:cs typeface="Times New Roman"/>
                <a:hlinkClick r:id="rId9"/>
              </a:rPr>
              <a:t> 2:9</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10"/>
              </a:rPr>
              <a:t>22</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11"/>
              </a:rPr>
              <a:t>7:14</a:t>
            </a:r>
            <a:r>
              <a:rPr lang="en-US" dirty="0">
                <a:solidFill>
                  <a:srgbClr val="000000"/>
                </a:solidFill>
                <a:latin typeface="Arial"/>
                <a:ea typeface="Calibri"/>
                <a:cs typeface="Times New Roman"/>
              </a:rPr>
              <a:t>. </a:t>
            </a:r>
            <a:r>
              <a:rPr lang="en-US" i="1" dirty="0">
                <a:latin typeface="Arial"/>
                <a:ea typeface="Calibri"/>
                <a:cs typeface="Times New Roman"/>
              </a:rPr>
              <a:t>Difficult circumstances </a:t>
            </a:r>
            <a:r>
              <a:rPr lang="en-US" u="sng" dirty="0">
                <a:solidFill>
                  <a:srgbClr val="01AA01"/>
                </a:solidFill>
                <a:latin typeface="Arial"/>
                <a:ea typeface="Calibri"/>
                <a:cs typeface="Times New Roman"/>
                <a:hlinkClick r:id="rId12"/>
              </a:rPr>
              <a:t>2 </a:t>
            </a:r>
            <a:r>
              <a:rPr lang="en-US" u="sng" dirty="0" err="1">
                <a:solidFill>
                  <a:srgbClr val="01AA01"/>
                </a:solidFill>
                <a:latin typeface="Arial"/>
                <a:ea typeface="Calibri"/>
                <a:cs typeface="Times New Roman"/>
                <a:hlinkClick r:id="rId12"/>
              </a:rPr>
              <a:t>Cor</a:t>
            </a:r>
            <a:r>
              <a:rPr lang="en-US" u="sng" dirty="0">
                <a:solidFill>
                  <a:srgbClr val="01AA01"/>
                </a:solidFill>
                <a:latin typeface="Arial"/>
                <a:ea typeface="Calibri"/>
                <a:cs typeface="Times New Roman"/>
                <a:hlinkClick r:id="rId12"/>
              </a:rPr>
              <a:t> 8:13</a:t>
            </a:r>
            <a:r>
              <a:rPr lang="en-US" dirty="0">
                <a:solidFill>
                  <a:srgbClr val="000000"/>
                </a:solidFill>
                <a:latin typeface="Arial"/>
                <a:ea typeface="Calibri"/>
                <a:cs typeface="Times New Roman"/>
              </a:rPr>
              <a:t>; </a:t>
            </a:r>
            <a:r>
              <a:rPr lang="en-US" u="sng" dirty="0" err="1">
                <a:solidFill>
                  <a:srgbClr val="01AA01"/>
                </a:solidFill>
                <a:latin typeface="Arial"/>
                <a:ea typeface="Calibri"/>
                <a:cs typeface="Times New Roman"/>
                <a:hlinkClick r:id="rId13"/>
              </a:rPr>
              <a:t>Js</a:t>
            </a:r>
            <a:r>
              <a:rPr lang="en-US" u="sng" dirty="0">
                <a:solidFill>
                  <a:srgbClr val="01AA01"/>
                </a:solidFill>
                <a:latin typeface="Arial"/>
                <a:ea typeface="Calibri"/>
                <a:cs typeface="Times New Roman"/>
                <a:hlinkClick r:id="rId13"/>
              </a:rPr>
              <a:t> 1:27</a:t>
            </a:r>
            <a:r>
              <a:rPr lang="en-US" dirty="0">
                <a:solidFill>
                  <a:srgbClr val="000000"/>
                </a:solidFill>
                <a:latin typeface="Arial"/>
                <a:ea typeface="Calibri"/>
                <a:cs typeface="Times New Roman"/>
              </a:rPr>
              <a:t>. </a:t>
            </a:r>
            <a:r>
              <a:rPr lang="en-US" i="1" dirty="0">
                <a:latin typeface="Arial"/>
                <a:ea typeface="Calibri"/>
                <a:cs typeface="Times New Roman"/>
              </a:rPr>
              <a:t>Trouble </a:t>
            </a:r>
            <a:r>
              <a:rPr lang="en-US" u="sng" dirty="0">
                <a:solidFill>
                  <a:srgbClr val="01AA01"/>
                </a:solidFill>
                <a:latin typeface="Arial"/>
                <a:ea typeface="Calibri"/>
                <a:cs typeface="Times New Roman"/>
                <a:hlinkClick r:id="rId14"/>
              </a:rPr>
              <a:t>2 </a:t>
            </a:r>
            <a:r>
              <a:rPr lang="en-US" u="sng" dirty="0" err="1">
                <a:solidFill>
                  <a:srgbClr val="01AA01"/>
                </a:solidFill>
                <a:latin typeface="Arial"/>
                <a:ea typeface="Calibri"/>
                <a:cs typeface="Times New Roman"/>
                <a:hlinkClick r:id="rId14"/>
              </a:rPr>
              <a:t>Cor</a:t>
            </a:r>
            <a:r>
              <a:rPr lang="en-US" u="sng" dirty="0">
                <a:solidFill>
                  <a:srgbClr val="01AA01"/>
                </a:solidFill>
                <a:latin typeface="Arial"/>
                <a:ea typeface="Calibri"/>
                <a:cs typeface="Times New Roman"/>
                <a:hlinkClick r:id="rId14"/>
              </a:rPr>
              <a:t> 2:4</a:t>
            </a:r>
            <a:r>
              <a:rPr lang="en-US" dirty="0">
                <a:solidFill>
                  <a:srgbClr val="000000"/>
                </a:solidFill>
                <a:latin typeface="Arial"/>
                <a:ea typeface="Calibri"/>
                <a:cs typeface="Times New Roman"/>
              </a:rPr>
              <a:t>; </a:t>
            </a:r>
            <a:r>
              <a:rPr lang="en-US" u="sng" dirty="0">
                <a:solidFill>
                  <a:srgbClr val="01AA01"/>
                </a:solidFill>
                <a:latin typeface="Arial"/>
                <a:ea typeface="Calibri"/>
                <a:cs typeface="Times New Roman"/>
                <a:hlinkClick r:id="rId15"/>
              </a:rPr>
              <a:t>Phil 1:17</a:t>
            </a:r>
            <a:r>
              <a:rPr lang="en-US" dirty="0">
                <a:solidFill>
                  <a:srgbClr val="000000"/>
                </a:solidFill>
                <a:latin typeface="Arial"/>
                <a:ea typeface="Calibri"/>
                <a:cs typeface="Times New Roman"/>
              </a:rPr>
              <a:t>. [</a:t>
            </a:r>
            <a:r>
              <a:rPr lang="en-US" dirty="0" err="1">
                <a:solidFill>
                  <a:srgbClr val="000000"/>
                </a:solidFill>
                <a:latin typeface="Arial"/>
                <a:ea typeface="Calibri"/>
                <a:cs typeface="Times New Roman"/>
              </a:rPr>
              <a:t>pg</a:t>
            </a:r>
            <a:r>
              <a:rPr lang="en-US" dirty="0">
                <a:solidFill>
                  <a:srgbClr val="000000"/>
                </a:solidFill>
                <a:latin typeface="Arial"/>
                <a:ea typeface="Calibri"/>
                <a:cs typeface="Times New Roman"/>
              </a:rPr>
              <a:t> 90] </a:t>
            </a:r>
            <a:endParaRPr lang="en-US" sz="4000" dirty="0">
              <a:ea typeface="Calibri"/>
              <a:cs typeface="Times New Roman"/>
            </a:endParaRPr>
          </a:p>
          <a:p>
            <a:pPr marL="0" marR="0" indent="0">
              <a:lnSpc>
                <a:spcPct val="115000"/>
              </a:lnSpc>
              <a:spcBef>
                <a:spcPts val="0"/>
              </a:spcBef>
              <a:spcAft>
                <a:spcPts val="0"/>
              </a:spcAft>
              <a:buNone/>
            </a:pPr>
            <a:r>
              <a:rPr lang="en-US" sz="4000" dirty="0">
                <a:ea typeface="Calibri"/>
                <a:cs typeface="Times New Roman"/>
              </a:rPr>
              <a:t> </a:t>
            </a:r>
          </a:p>
          <a:p>
            <a:pPr marL="0" marR="0" indent="0">
              <a:lnSpc>
                <a:spcPct val="115000"/>
              </a:lnSpc>
              <a:spcBef>
                <a:spcPts val="0"/>
              </a:spcBef>
              <a:spcAft>
                <a:spcPts val="0"/>
              </a:spcAft>
              <a:buNone/>
            </a:pPr>
            <a:r>
              <a:rPr lang="en-US" sz="4000" dirty="0">
                <a:ea typeface="Calibri"/>
                <a:cs typeface="Times New Roman"/>
              </a:rPr>
              <a:t>Sometimes translated “</a:t>
            </a:r>
            <a:r>
              <a:rPr lang="en-US" sz="4000" dirty="0" smtClean="0">
                <a:ea typeface="Calibri"/>
                <a:cs typeface="Times New Roman"/>
              </a:rPr>
              <a:t>persecution”-</a:t>
            </a:r>
            <a:r>
              <a:rPr lang="en-US" sz="4000" dirty="0">
                <a:ea typeface="Calibri"/>
                <a:cs typeface="Times New Roman"/>
              </a:rPr>
              <a:t>Matt. 24:9, Acts 11:19, </a:t>
            </a:r>
          </a:p>
          <a:p>
            <a:pPr marL="0" marR="0" indent="0">
              <a:lnSpc>
                <a:spcPct val="115000"/>
              </a:lnSpc>
              <a:spcBef>
                <a:spcPts val="0"/>
              </a:spcBef>
              <a:spcAft>
                <a:spcPts val="0"/>
              </a:spcAft>
              <a:buNone/>
            </a:pPr>
            <a:r>
              <a:rPr lang="en-US" sz="4000" dirty="0">
                <a:ea typeface="Calibri"/>
                <a:cs typeface="Times New Roman"/>
              </a:rPr>
              <a:t>Sometimes “distress”- Matt. 24:21, 29, (great distress or tribulation), 2 Corinthians 6:4</a:t>
            </a:r>
          </a:p>
          <a:p>
            <a:pPr marL="0" indent="0">
              <a:lnSpc>
                <a:spcPct val="115000"/>
              </a:lnSpc>
              <a:spcBef>
                <a:spcPts val="0"/>
              </a:spcBef>
              <a:buNone/>
            </a:pPr>
            <a:r>
              <a:rPr lang="en-US" sz="4000" dirty="0">
                <a:ea typeface="Calibri"/>
                <a:cs typeface="Times New Roman"/>
              </a:rPr>
              <a:t>Sometimes “sufferings</a:t>
            </a:r>
            <a:r>
              <a:rPr lang="en-US" sz="4000" dirty="0" smtClean="0">
                <a:ea typeface="Calibri"/>
                <a:cs typeface="Times New Roman"/>
              </a:rPr>
              <a:t>”-</a:t>
            </a:r>
            <a:r>
              <a:rPr lang="en-US" sz="4000" dirty="0">
                <a:ea typeface="Calibri"/>
                <a:cs typeface="Times New Roman"/>
              </a:rPr>
              <a:t>Romans 5:3, </a:t>
            </a:r>
            <a:r>
              <a:rPr lang="en-US" sz="4000" dirty="0" smtClean="0">
                <a:ea typeface="Calibri"/>
                <a:cs typeface="Times New Roman"/>
              </a:rPr>
              <a:t>Ephes</a:t>
            </a:r>
            <a:r>
              <a:rPr lang="en-US" sz="4000" dirty="0">
                <a:ea typeface="Calibri"/>
                <a:cs typeface="Times New Roman"/>
              </a:rPr>
              <a:t>. 3:13, Acts 7:11 (great sufferings or tribulations), Rev. </a:t>
            </a:r>
            <a:r>
              <a:rPr lang="en-US" sz="4000" dirty="0" smtClean="0">
                <a:ea typeface="Calibri"/>
                <a:cs typeface="Times New Roman"/>
              </a:rPr>
              <a:t>1:9, 2:9 </a:t>
            </a:r>
            <a:r>
              <a:rPr lang="en-US" sz="4000" dirty="0">
                <a:ea typeface="Calibri"/>
                <a:cs typeface="Times New Roman"/>
              </a:rPr>
              <a:t>(Important verse of understanding)</a:t>
            </a:r>
          </a:p>
          <a:p>
            <a:pPr marL="0" marR="0" indent="0">
              <a:lnSpc>
                <a:spcPct val="115000"/>
              </a:lnSpc>
              <a:spcBef>
                <a:spcPts val="0"/>
              </a:spcBef>
              <a:spcAft>
                <a:spcPts val="0"/>
              </a:spcAft>
              <a:buNone/>
            </a:pPr>
            <a:r>
              <a:rPr lang="en-US" sz="4000" dirty="0">
                <a:ea typeface="Calibri"/>
                <a:cs typeface="Times New Roman"/>
              </a:rPr>
              <a:t>Sometimes “trials”-I Thess. 3:3, 2 Thess. 1:4</a:t>
            </a:r>
          </a:p>
          <a:p>
            <a:pPr marL="0" marR="0" indent="0">
              <a:lnSpc>
                <a:spcPct val="115000"/>
              </a:lnSpc>
              <a:spcBef>
                <a:spcPts val="0"/>
              </a:spcBef>
              <a:spcAft>
                <a:spcPts val="0"/>
              </a:spcAft>
              <a:buNone/>
            </a:pPr>
            <a:r>
              <a:rPr lang="en-US" sz="4000" dirty="0" smtClean="0">
                <a:ea typeface="Calibri"/>
                <a:cs typeface="Times New Roman"/>
              </a:rPr>
              <a:t>Sometimes </a:t>
            </a:r>
            <a:r>
              <a:rPr lang="en-US" sz="4000" dirty="0">
                <a:ea typeface="Calibri"/>
                <a:cs typeface="Times New Roman"/>
              </a:rPr>
              <a:t>“</a:t>
            </a:r>
            <a:r>
              <a:rPr lang="en-US" sz="4000" dirty="0" smtClean="0">
                <a:ea typeface="Calibri"/>
                <a:cs typeface="Times New Roman"/>
              </a:rPr>
              <a:t>troubles or afflictions”-</a:t>
            </a:r>
            <a:r>
              <a:rPr lang="en-US" sz="4000" dirty="0">
                <a:ea typeface="Calibri"/>
                <a:cs typeface="Times New Roman"/>
              </a:rPr>
              <a:t>2 Corinthians 4:17, </a:t>
            </a:r>
          </a:p>
          <a:p>
            <a:pPr marL="0" marR="0" indent="0">
              <a:lnSpc>
                <a:spcPct val="115000"/>
              </a:lnSpc>
              <a:spcBef>
                <a:spcPts val="0"/>
              </a:spcBef>
              <a:spcAft>
                <a:spcPts val="0"/>
              </a:spcAft>
              <a:buNone/>
            </a:pPr>
            <a:r>
              <a:rPr lang="en-US" sz="4000" dirty="0" smtClean="0">
                <a:ea typeface="Calibri"/>
                <a:cs typeface="Times New Roman"/>
              </a:rPr>
              <a:t>Sometimes </a:t>
            </a:r>
            <a:r>
              <a:rPr lang="en-US" sz="4000" dirty="0">
                <a:ea typeface="Calibri"/>
                <a:cs typeface="Times New Roman"/>
              </a:rPr>
              <a:t>“tribulation”-Rev. 7:14</a:t>
            </a:r>
          </a:p>
          <a:p>
            <a:pPr marL="0" marR="0" indent="0">
              <a:lnSpc>
                <a:spcPct val="115000"/>
              </a:lnSpc>
              <a:spcBef>
                <a:spcPts val="0"/>
              </a:spcBef>
              <a:spcAft>
                <a:spcPts val="0"/>
              </a:spcAft>
              <a:buNone/>
            </a:pPr>
            <a:r>
              <a:rPr lang="en-US" sz="4000" dirty="0">
                <a:ea typeface="Calibri"/>
                <a:cs typeface="Times New Roman"/>
              </a:rPr>
              <a:t>Sometimes “hardships”-Acts 14:22 (important verse of understanding)</a:t>
            </a:r>
          </a:p>
          <a:p>
            <a:pPr marL="0" marR="0" indent="0">
              <a:lnSpc>
                <a:spcPct val="115000"/>
              </a:lnSpc>
              <a:spcBef>
                <a:spcPts val="0"/>
              </a:spcBef>
              <a:spcAft>
                <a:spcPts val="0"/>
              </a:spcAft>
              <a:buNone/>
            </a:pPr>
            <a:r>
              <a:rPr lang="en-US" sz="4000" dirty="0">
                <a:ea typeface="Calibri"/>
                <a:cs typeface="Times New Roman"/>
              </a:rPr>
              <a:t>Remember John’s own brother James had been martyred (Acts 12:1-2</a:t>
            </a:r>
            <a:r>
              <a:rPr lang="en-US" sz="4000" dirty="0" smtClean="0">
                <a:ea typeface="Calibri"/>
                <a:cs typeface="Times New Roman"/>
              </a:rPr>
              <a:t>).</a:t>
            </a:r>
          </a:p>
          <a:p>
            <a:pPr marL="0" marR="0" indent="0">
              <a:lnSpc>
                <a:spcPct val="115000"/>
              </a:lnSpc>
              <a:spcBef>
                <a:spcPts val="0"/>
              </a:spcBef>
              <a:spcAft>
                <a:spcPts val="0"/>
              </a:spcAft>
              <a:buNone/>
            </a:pPr>
            <a:r>
              <a:rPr lang="en-US" sz="4000" dirty="0" smtClean="0">
                <a:ea typeface="Calibri"/>
                <a:cs typeface="Times New Roman"/>
              </a:rPr>
              <a:t>I feel like the ESV is more consistent in its translation of tribulations than the NIV.  </a:t>
            </a:r>
            <a:endParaRPr lang="en-US" sz="4000" dirty="0">
              <a:ea typeface="Calibri"/>
              <a:cs typeface="Times New Roman"/>
            </a:endParaRPr>
          </a:p>
          <a:p>
            <a:pPr marL="0" indent="0">
              <a:buNone/>
            </a:pPr>
            <a:endParaRPr lang="en-US" dirty="0"/>
          </a:p>
        </p:txBody>
      </p:sp>
    </p:spTree>
    <p:extLst>
      <p:ext uri="{BB962C8B-B14F-4D97-AF65-F5344CB8AC3E}">
        <p14:creationId xmlns:p14="http://schemas.microsoft.com/office/powerpoint/2010/main" val="40195069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marL="0" indent="0">
              <a:buNone/>
            </a:pPr>
            <a:r>
              <a:rPr lang="en-US" dirty="0" smtClean="0"/>
              <a:t>The debate over this verse really stems from what it means by the “great” tribulation.</a:t>
            </a:r>
          </a:p>
          <a:p>
            <a:pPr marL="0" indent="0">
              <a:buNone/>
            </a:pPr>
            <a:r>
              <a:rPr lang="en-US" dirty="0"/>
              <a:t>All in how you view the “tribulation, the great one”-  John uses this Greek word in Rev. 1:9, Paul uses it in Acts 14:22, Same exact phrase used in Matt. 24:21, and v. 29.  Remember John’s own brother James had been martyred.  (Acts 12:1-2).  Also, Rev. 2:9.  </a:t>
            </a:r>
          </a:p>
          <a:p>
            <a:pPr marL="0" indent="0">
              <a:buNone/>
            </a:pPr>
            <a:r>
              <a:rPr lang="en-US" dirty="0" smtClean="0"/>
              <a:t>Brighton </a:t>
            </a:r>
            <a:r>
              <a:rPr lang="en-US" dirty="0"/>
              <a:t>says, “The fact that the tribulation here in Rev. 7:14 is called “great” seems to indicate that it is the worst of the common tribulations that all Christians in general experience throughout history.”-p. 197.  Brighton then sees this as the time toward the end of the “thousand years” or the church age.  </a:t>
            </a:r>
            <a:r>
              <a:rPr lang="en-US" dirty="0" smtClean="0"/>
              <a:t>Perhaps </a:t>
            </a:r>
            <a:r>
              <a:rPr lang="en-US" dirty="0"/>
              <a:t>Satan’s little season 20:7.  Matt. 24:21, 29.  </a:t>
            </a:r>
          </a:p>
          <a:p>
            <a:pPr marL="0" indent="0">
              <a:buNone/>
            </a:pPr>
            <a:endParaRPr lang="en-US" dirty="0"/>
          </a:p>
        </p:txBody>
      </p:sp>
    </p:spTree>
    <p:extLst>
      <p:ext uri="{BB962C8B-B14F-4D97-AF65-F5344CB8AC3E}">
        <p14:creationId xmlns:p14="http://schemas.microsoft.com/office/powerpoint/2010/main" val="8046787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buNone/>
            </a:pPr>
            <a:r>
              <a:rPr lang="en-US" dirty="0"/>
              <a:t>However, the use of the present tense, “those who are coming out of the great tribulation also suggests that the picture here is of a condition out of which all the saints are being delivered, not only through the great tribulation just before the End, but also through tribulations throughout the whole time period covered by the prophetic message of Revelation”-Brighton p. 199.</a:t>
            </a:r>
          </a:p>
          <a:p>
            <a:pPr marL="0" indent="0">
              <a:buNone/>
            </a:pPr>
            <a:r>
              <a:rPr lang="en-US" dirty="0"/>
              <a:t>Thus, Brighton writes, “The picture of eternal glory of Rev. 7:14 is for the comfort of all Christians of all times as they experience whatever tribulations sorely test their faith and patience.”-p. 199.  </a:t>
            </a:r>
          </a:p>
          <a:p>
            <a:pPr marL="0" indent="0">
              <a:buNone/>
            </a:pPr>
            <a:endParaRPr lang="en-US" dirty="0"/>
          </a:p>
          <a:p>
            <a:pPr marL="0" indent="0">
              <a:buNone/>
            </a:pPr>
            <a:r>
              <a:rPr lang="en-US" smtClean="0"/>
              <a:t>John </a:t>
            </a:r>
            <a:r>
              <a:rPr lang="en-US" dirty="0"/>
              <a:t>is looking at the church in its eschatological state, which state the souls of all Christians enter the moment of their death and which is consummated at the resurrection of the body at the End.”-Brighton p. 200</a:t>
            </a:r>
          </a:p>
          <a:p>
            <a:pPr marL="0" indent="0">
              <a:buNone/>
            </a:pPr>
            <a:endParaRPr lang="en-US" dirty="0"/>
          </a:p>
        </p:txBody>
      </p:sp>
    </p:spTree>
    <p:extLst>
      <p:ext uri="{BB962C8B-B14F-4D97-AF65-F5344CB8AC3E}">
        <p14:creationId xmlns:p14="http://schemas.microsoft.com/office/powerpoint/2010/main" val="2196300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err="1" smtClean="0"/>
              <a:t>Lenski</a:t>
            </a:r>
            <a:r>
              <a:rPr lang="en-US" dirty="0" smtClean="0"/>
              <a:t> agrees with Brighton that the tense of the verb matters, he says, “In the ‘tribulation, the great one,’ all the tribulations mentioned in all the passages that speak of tribulation are combined, and thus with reference to the church this tribulation of all the ages is rightly called ‘great’.  ‘Great’ gathers up all of it….the tribulations of the last period are certainly included.  Exceedingly severe tribulations appear from time to time; never is tribulation, pressure, entirely absent from the church while it exists in this wicked world.”-p. 261</a:t>
            </a:r>
            <a:endParaRPr lang="en-US" dirty="0"/>
          </a:p>
        </p:txBody>
      </p:sp>
    </p:spTree>
    <p:extLst>
      <p:ext uri="{BB962C8B-B14F-4D97-AF65-F5344CB8AC3E}">
        <p14:creationId xmlns:p14="http://schemas.microsoft.com/office/powerpoint/2010/main" val="26826771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20000"/>
          </a:bodyPr>
          <a:lstStyle/>
          <a:p>
            <a:pPr marL="0" indent="0">
              <a:buNone/>
            </a:pPr>
            <a:r>
              <a:rPr lang="en-US" dirty="0" smtClean="0"/>
              <a:t>Now those that see the reference to the “Great Tribulation” as only a future event point to Daniel 12:1 and Matthew 24:21-28 as their evidence.  </a:t>
            </a:r>
          </a:p>
          <a:p>
            <a:pPr marL="0" indent="0">
              <a:buNone/>
            </a:pPr>
            <a:r>
              <a:rPr lang="en-US" dirty="0" smtClean="0"/>
              <a:t>However, there is another interpretation of Daniel 12 that this more Christological and consistent with the whole Scripture.  </a:t>
            </a:r>
          </a:p>
          <a:p>
            <a:pPr marL="0" indent="0">
              <a:buNone/>
            </a:pPr>
            <a:r>
              <a:rPr lang="en-US" dirty="0" smtClean="0"/>
              <a:t>It references Michael, described in Daniel 10:13 as a “prince”, whose name means “who is like God.”  He helped the messenger of God against his spiritual struggle against the prince of Persia.  </a:t>
            </a:r>
          </a:p>
          <a:p>
            <a:pPr marL="0" indent="0">
              <a:buNone/>
            </a:pPr>
            <a:r>
              <a:rPr lang="en-US" dirty="0" smtClean="0"/>
              <a:t>He is described as contending by God’s side in Daniel 10:21.  </a:t>
            </a:r>
          </a:p>
          <a:p>
            <a:pPr marL="0" indent="0">
              <a:buNone/>
            </a:pPr>
            <a:r>
              <a:rPr lang="en-US" dirty="0" smtClean="0"/>
              <a:t>Michael then shows up again in Revelation 12:7 where it talks about war arising in heaven and Michael and his angels fighting against Satan.  In Jude 9, it refers to him as an archangel of God.  </a:t>
            </a:r>
            <a:endParaRPr lang="en-US" dirty="0"/>
          </a:p>
        </p:txBody>
      </p:sp>
    </p:spTree>
    <p:extLst>
      <p:ext uri="{BB962C8B-B14F-4D97-AF65-F5344CB8AC3E}">
        <p14:creationId xmlns:p14="http://schemas.microsoft.com/office/powerpoint/2010/main" val="811756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4000" dirty="0" smtClean="0"/>
              <a:t>As Steinman, one of our Missouri Synod Concordia college professors wrote, “Modern commentators of all stripes are generally agreed that angels, not humans, are the princes of various nations mentioned in this vision (Daniel 10-12).”-Daniel Commentary p. 492.</a:t>
            </a:r>
            <a:endParaRPr lang="en-US" sz="4000" dirty="0"/>
          </a:p>
        </p:txBody>
      </p:sp>
    </p:spTree>
    <p:extLst>
      <p:ext uri="{BB962C8B-B14F-4D97-AF65-F5344CB8AC3E}">
        <p14:creationId xmlns:p14="http://schemas.microsoft.com/office/powerpoint/2010/main" val="375368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Michael seems to be described as one of the chief angels of God, “his prince” or “leader”, Notice he is described in Daniel 12:1, as “the great prince who has charge of your people.”  My Lutheran study Bible text note says on this verse, “Michael was charged to care for Israel, but this reference may include “the New Israel, the church.”  He is charged to take care of them while they would go through terrible trouble, but out of that tribulation, they would be delivered.  It is clearly speaking about the resurrection of the dead on the last day.  Read 12:2-4.</a:t>
            </a:r>
            <a:endParaRPr lang="en-US" dirty="0"/>
          </a:p>
        </p:txBody>
      </p:sp>
    </p:spTree>
    <p:extLst>
      <p:ext uri="{BB962C8B-B14F-4D97-AF65-F5344CB8AC3E}">
        <p14:creationId xmlns:p14="http://schemas.microsoft.com/office/powerpoint/2010/main" val="30614782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Therefore, the church is always being delivered out of “the great tribulations” it faces during this church age leading to Christ’s return and the resurrection of the dead.  </a:t>
            </a:r>
          </a:p>
          <a:p>
            <a:pPr marL="0" indent="0">
              <a:buNone/>
            </a:pPr>
            <a:r>
              <a:rPr lang="en-US" dirty="0" smtClean="0"/>
              <a:t>Because who are these?  “They have washed (aorist-denotes a past act) their robes (</a:t>
            </a:r>
            <a:r>
              <a:rPr lang="en-US" dirty="0" err="1" smtClean="0"/>
              <a:t>stolas</a:t>
            </a:r>
            <a:r>
              <a:rPr lang="en-US" dirty="0" smtClean="0"/>
              <a:t>) and made them white or were whitened in the blood of the Lamb.”  </a:t>
            </a:r>
          </a:p>
          <a:p>
            <a:pPr marL="0" indent="0">
              <a:buNone/>
            </a:pPr>
            <a:r>
              <a:rPr lang="en-US" dirty="0" smtClean="0"/>
              <a:t>Would that just describe the believers at the end?  No, that would describe people coming out of this whole age of the church.  </a:t>
            </a:r>
            <a:endParaRPr lang="en-US" dirty="0"/>
          </a:p>
        </p:txBody>
      </p:sp>
    </p:spTree>
    <p:extLst>
      <p:ext uri="{BB962C8B-B14F-4D97-AF65-F5344CB8AC3E}">
        <p14:creationId xmlns:p14="http://schemas.microsoft.com/office/powerpoint/2010/main" val="26269165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It could be a reference to baptism or just them being washed in Christ as they came to faith in Him through the tribulation of the church age.  </a:t>
            </a:r>
          </a:p>
          <a:p>
            <a:pPr marL="0" indent="0">
              <a:buNone/>
            </a:pPr>
            <a:r>
              <a:rPr lang="en-US" dirty="0"/>
              <a:t>Brighton- “The active Greek verbs “washed” and “made white with the people as the subject suggest that the saints did the washing.  There were the recipients of God’s grace, with the result that as they held to Christ in repentance and faith, they “washed” their garments and “made them white” in his blood by means of Word and Sacrament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02910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Now this is a particular point he emphasizes, “The events displayed in the three visions are not given for the purpose of predicting particular events in human history.  Rather, they are presented so as to portray conditions, circumstances, situations, environments, and contexts in which people find themselves during the time period covered.”  Read Brighton p. 151.  </a:t>
            </a:r>
            <a:endParaRPr lang="en-US" sz="3600" dirty="0"/>
          </a:p>
        </p:txBody>
      </p:sp>
    </p:spTree>
    <p:extLst>
      <p:ext uri="{BB962C8B-B14F-4D97-AF65-F5344CB8AC3E}">
        <p14:creationId xmlns:p14="http://schemas.microsoft.com/office/powerpoint/2010/main" val="29112967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This idea found in Rev. 22:14, 1:5, 5:9.  Only other place this word is found is in Luke 5:2.  to wash nets.  Ironic, that blood washes. </a:t>
            </a:r>
            <a:endParaRPr lang="en-US" dirty="0" smtClean="0"/>
          </a:p>
          <a:p>
            <a:pPr marL="0" indent="0">
              <a:buNone/>
            </a:pPr>
            <a:r>
              <a:rPr lang="en-US" dirty="0"/>
              <a:t>Whitened- the living of our status as righteous.  Usually understood to be cleansed.  Hebrews 9:14, I John 1:7-9.  </a:t>
            </a:r>
          </a:p>
          <a:p>
            <a:pPr marL="0" indent="0">
              <a:buNone/>
            </a:pPr>
            <a:endParaRPr lang="en-US" dirty="0"/>
          </a:p>
        </p:txBody>
      </p:sp>
    </p:spTree>
    <p:extLst>
      <p:ext uri="{BB962C8B-B14F-4D97-AF65-F5344CB8AC3E}">
        <p14:creationId xmlns:p14="http://schemas.microsoft.com/office/powerpoint/2010/main" val="41389881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dirty="0"/>
              <a:t>v.15-to serve him in worshipful service.  What was being displayed in v. 10- Performing a religious duty of worship.  Found also in 22:3.  </a:t>
            </a:r>
            <a:r>
              <a:rPr lang="en-US" dirty="0" smtClean="0"/>
              <a:t>They were performing </a:t>
            </a:r>
            <a:r>
              <a:rPr lang="en-US" dirty="0" err="1" smtClean="0"/>
              <a:t>latreuo</a:t>
            </a:r>
            <a:r>
              <a:rPr lang="en-US" dirty="0" smtClean="0"/>
              <a:t>-liturgy in his temple.  Although, could be also translated sanctuary.  The place where God resides in the temple.</a:t>
            </a:r>
            <a:endParaRPr lang="en-US" dirty="0"/>
          </a:p>
          <a:p>
            <a:pPr marL="0" indent="0">
              <a:buNone/>
            </a:pPr>
            <a:r>
              <a:rPr lang="en-US" dirty="0"/>
              <a:t>In His sanctuary-Same word used in 3:12.   In God’s </a:t>
            </a:r>
            <a:r>
              <a:rPr lang="en-US" dirty="0" smtClean="0"/>
              <a:t>presence- </a:t>
            </a:r>
            <a:r>
              <a:rPr lang="en-US" dirty="0"/>
              <a:t>Holy of Holies.  21:3</a:t>
            </a:r>
            <a:r>
              <a:rPr lang="en-US" dirty="0" smtClean="0"/>
              <a:t>.  </a:t>
            </a:r>
            <a:endParaRPr lang="en-US" dirty="0"/>
          </a:p>
          <a:p>
            <a:pPr marL="0" indent="0">
              <a:buNone/>
            </a:pPr>
            <a:r>
              <a:rPr lang="en-US" dirty="0"/>
              <a:t>v.15- will spread his tent over them- to tabernacle or pitch a tent with them.  John 1:14, The idea of the Tabernacle in the desert in the Old Testament.  Setting sort of like the Feast of Tabernacles.  Later, the word became known in general for lodging, or a house where a family dwelled together.  Denotes the intimate relationship we will have with our Lord in heaven. </a:t>
            </a:r>
          </a:p>
        </p:txBody>
      </p:sp>
    </p:spTree>
    <p:extLst>
      <p:ext uri="{BB962C8B-B14F-4D97-AF65-F5344CB8AC3E}">
        <p14:creationId xmlns:p14="http://schemas.microsoft.com/office/powerpoint/2010/main" val="40959376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85000" lnSpcReduction="20000"/>
          </a:bodyPr>
          <a:lstStyle/>
          <a:p>
            <a:pPr marL="0" indent="0">
              <a:buNone/>
            </a:pPr>
            <a:r>
              <a:rPr lang="en-US" dirty="0"/>
              <a:t>v.16-Never hunger and thirst- all earthly woes will cease.  Jesus promised this in John 6:35, 4:7-15.  </a:t>
            </a:r>
            <a:r>
              <a:rPr lang="en-US" dirty="0" smtClean="0"/>
              <a:t>Isaiah 51:14, 55:1ff, 25:6, Jeremiah 31:14.</a:t>
            </a:r>
            <a:endParaRPr lang="en-US" dirty="0"/>
          </a:p>
          <a:p>
            <a:pPr marL="0" indent="0">
              <a:buNone/>
            </a:pPr>
            <a:r>
              <a:rPr lang="en-US" dirty="0"/>
              <a:t>Nor scorching heat-imagine how good this would sound to a desert </a:t>
            </a:r>
            <a:r>
              <a:rPr lang="en-US" dirty="0" smtClean="0"/>
              <a:t>people-Isaiah 49:9-10 </a:t>
            </a:r>
          </a:p>
          <a:p>
            <a:pPr marL="0" indent="0">
              <a:buNone/>
            </a:pPr>
            <a:r>
              <a:rPr lang="en-US" dirty="0" smtClean="0"/>
              <a:t>The Lamb-Jesus-Rev. 5:6ff</a:t>
            </a:r>
            <a:endParaRPr lang="en-US" dirty="0"/>
          </a:p>
          <a:p>
            <a:pPr marL="0" indent="0">
              <a:buNone/>
            </a:pPr>
            <a:r>
              <a:rPr lang="en-US" dirty="0"/>
              <a:t>Jesus the Good Shepherd-John 10, Psalm 23. </a:t>
            </a:r>
            <a:r>
              <a:rPr lang="en-US" dirty="0" smtClean="0"/>
              <a:t>river-22:1.</a:t>
            </a:r>
          </a:p>
          <a:p>
            <a:pPr marL="0" indent="0">
              <a:buNone/>
            </a:pPr>
            <a:r>
              <a:rPr lang="en-US" dirty="0" smtClean="0"/>
              <a:t>Guide-as in lead or instruct-John 16:13-refers to the Holy Spirit guiding them, Acts 8:31</a:t>
            </a:r>
          </a:p>
          <a:p>
            <a:pPr marL="0" indent="0">
              <a:buNone/>
            </a:pPr>
            <a:r>
              <a:rPr lang="en-US" dirty="0" smtClean="0"/>
              <a:t>Springs of living water-Where is this image found?  John 4:14., Rev. 21:6.</a:t>
            </a:r>
          </a:p>
          <a:p>
            <a:pPr marL="0" indent="0">
              <a:buNone/>
            </a:pPr>
            <a:r>
              <a:rPr lang="en-US" dirty="0" smtClean="0"/>
              <a:t>The living water is the giving of the Holy Spirit-John 7:37-39.  We will only be guided and blessed and be filled with the Spirit and its fruits.  </a:t>
            </a:r>
          </a:p>
          <a:p>
            <a:pPr marL="0" indent="0">
              <a:buNone/>
            </a:pPr>
            <a:r>
              <a:rPr lang="en-US" dirty="0" smtClean="0"/>
              <a:t>Wiping </a:t>
            </a:r>
            <a:r>
              <a:rPr lang="en-US" dirty="0"/>
              <a:t>away of tears- fulfills Isaiah </a:t>
            </a:r>
            <a:r>
              <a:rPr lang="en-US" dirty="0" smtClean="0"/>
              <a:t>25:8, 35:10, Rev. 21:4</a:t>
            </a:r>
            <a:endParaRPr lang="en-US" dirty="0"/>
          </a:p>
          <a:p>
            <a:pPr marL="0" indent="0">
              <a:buNone/>
            </a:pPr>
            <a:endParaRPr lang="en-US" dirty="0"/>
          </a:p>
        </p:txBody>
      </p:sp>
    </p:spTree>
    <p:extLst>
      <p:ext uri="{BB962C8B-B14F-4D97-AF65-F5344CB8AC3E}">
        <p14:creationId xmlns:p14="http://schemas.microsoft.com/office/powerpoint/2010/main" val="21126593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Purpose of Chapter 7-“The purpose of Revelation 7, the interlude between the sixth and seventh seals, is to encourage John and his hearers-despite the fears and horrors already introduced by the first six seals and also in view of all the tribulations yet to be revealed.”</a:t>
            </a:r>
          </a:p>
          <a:p>
            <a:pPr marL="0" indent="0">
              <a:buNone/>
            </a:pPr>
            <a:endParaRPr lang="en-US" dirty="0"/>
          </a:p>
        </p:txBody>
      </p:sp>
    </p:spTree>
    <p:extLst>
      <p:ext uri="{BB962C8B-B14F-4D97-AF65-F5344CB8AC3E}">
        <p14:creationId xmlns:p14="http://schemas.microsoft.com/office/powerpoint/2010/main" val="10735837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a:t>v. 1- silence in heaven-never a good thing.  They are aware of the gravity of the events.  The seventh seal is opened and the final events are imminent.  Silence in contrast to the scene he had just witnessed.  Silence because the hour has finally come.  Judgment on the earth.  Read Brighton p.213.</a:t>
            </a:r>
          </a:p>
          <a:p>
            <a:pPr marL="0" indent="0">
              <a:buNone/>
            </a:pPr>
            <a:r>
              <a:rPr lang="en-US" dirty="0" smtClean="0"/>
              <a:t>“half </a:t>
            </a:r>
            <a:r>
              <a:rPr lang="en-US" dirty="0"/>
              <a:t>an </a:t>
            </a:r>
            <a:r>
              <a:rPr lang="en-US" dirty="0" smtClean="0"/>
              <a:t>hour”-</a:t>
            </a:r>
            <a:r>
              <a:rPr lang="en-US" dirty="0"/>
              <a:t>symbolic of a short period of time.  No where in any Biblical literature is this word found elsewhere.  However</a:t>
            </a:r>
            <a:r>
              <a:rPr lang="en-US" dirty="0" smtClean="0"/>
              <a:t>, John uses hour as </a:t>
            </a:r>
            <a:r>
              <a:rPr lang="en-US" dirty="0"/>
              <a:t>a common designation for </a:t>
            </a:r>
            <a:r>
              <a:rPr lang="en-US" dirty="0" smtClean="0"/>
              <a:t>time or something important.  </a:t>
            </a:r>
            <a:r>
              <a:rPr lang="en-US" dirty="0"/>
              <a:t>John 1:39, 4:6, 19:14, I John 2:18, Rev. 3:3.</a:t>
            </a:r>
          </a:p>
          <a:p>
            <a:pPr marL="0" indent="0">
              <a:buNone/>
            </a:pPr>
            <a:endParaRPr lang="en-US" dirty="0"/>
          </a:p>
        </p:txBody>
      </p:sp>
    </p:spTree>
    <p:extLst>
      <p:ext uri="{BB962C8B-B14F-4D97-AF65-F5344CB8AC3E}">
        <p14:creationId xmlns:p14="http://schemas.microsoft.com/office/powerpoint/2010/main" val="12840905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pPr marL="0" indent="0">
              <a:buNone/>
            </a:pPr>
            <a:r>
              <a:rPr lang="en-US" dirty="0"/>
              <a:t>Who are these 7 angels?  Don’t know.  Common for God to use angels to carry out his work-Sodom and Gomorrah.  No where else in Scripture </a:t>
            </a:r>
            <a:r>
              <a:rPr lang="en-US" dirty="0" smtClean="0"/>
              <a:t>outside of Revelation are </a:t>
            </a:r>
            <a:r>
              <a:rPr lang="en-US" dirty="0"/>
              <a:t>7 angels referred to as a distinct group.  Could be the same 7 angels who represented the </a:t>
            </a:r>
            <a:r>
              <a:rPr lang="en-US" dirty="0" smtClean="0"/>
              <a:t>churches in Rev. 1:20.  </a:t>
            </a:r>
            <a:r>
              <a:rPr lang="en-US" dirty="0"/>
              <a:t>Read last paragraph p. 217</a:t>
            </a:r>
            <a:r>
              <a:rPr lang="en-US" dirty="0" smtClean="0"/>
              <a:t>. Intertestamental Jewish literature names up to seven chief angels in heaven (i.e.-I Enoch 20:1-8)</a:t>
            </a:r>
            <a:endParaRPr lang="en-US" dirty="0"/>
          </a:p>
          <a:p>
            <a:pPr marL="0" indent="0">
              <a:buNone/>
            </a:pPr>
            <a:r>
              <a:rPr lang="en-US" dirty="0" smtClean="0"/>
              <a:t>Trumpets-In OT times, the trumpet served to announce important events and give signals in time of war-Jericho-Joshua 6.  Also found </a:t>
            </a:r>
            <a:r>
              <a:rPr lang="en-US" dirty="0"/>
              <a:t>in the OT to announce eschatological events-Zeph. 1:14-16, Isa. 27:13, Zechariah </a:t>
            </a:r>
            <a:r>
              <a:rPr lang="en-US" dirty="0" smtClean="0"/>
              <a:t>9:14, Ezekiel 33:5, 7:14, Jer. 4:5, 19.  </a:t>
            </a:r>
            <a:r>
              <a:rPr lang="en-US" dirty="0"/>
              <a:t>Trumpets will announce Christ’s coming.  Matthew 24:29-31, I Corinth. 15:52, I Thess. 4:16.  </a:t>
            </a:r>
          </a:p>
          <a:p>
            <a:pPr marL="0" indent="0">
              <a:buNone/>
            </a:pPr>
            <a:endParaRPr lang="en-US" dirty="0"/>
          </a:p>
        </p:txBody>
      </p:sp>
    </p:spTree>
    <p:extLst>
      <p:ext uri="{BB962C8B-B14F-4D97-AF65-F5344CB8AC3E}">
        <p14:creationId xmlns:p14="http://schemas.microsoft.com/office/powerpoint/2010/main" val="38742220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a:t>The prayers-should not be limited to just those the martyrs are saying back in Chapter 6.  All the prayers of the </a:t>
            </a:r>
            <a:r>
              <a:rPr lang="en-US" dirty="0" smtClean="0"/>
              <a:t>saints </a:t>
            </a:r>
            <a:r>
              <a:rPr lang="en-US" dirty="0"/>
              <a:t>rise to Him.  </a:t>
            </a:r>
          </a:p>
          <a:p>
            <a:pPr marL="0" indent="0">
              <a:buNone/>
            </a:pPr>
            <a:r>
              <a:rPr lang="en-US" dirty="0"/>
              <a:t>Incense Altar-image from the OT-Exodus 30:7-8.  Same altar as in Chapter 6.  Connected to Chapter 6.</a:t>
            </a:r>
          </a:p>
          <a:p>
            <a:pPr marL="0" indent="0">
              <a:buNone/>
            </a:pPr>
            <a:r>
              <a:rPr lang="en-US" dirty="0" smtClean="0"/>
              <a:t>Continuous </a:t>
            </a:r>
            <a:r>
              <a:rPr lang="en-US" dirty="0"/>
              <a:t>action-take the censer, fills it with fire and hurls it to earth.  The silence is broken</a:t>
            </a:r>
            <a:r>
              <a:rPr lang="en-US" dirty="0" smtClean="0"/>
              <a:t>.</a:t>
            </a:r>
          </a:p>
          <a:p>
            <a:pPr marL="0" indent="0">
              <a:buNone/>
            </a:pPr>
            <a:r>
              <a:rPr lang="en-US" dirty="0" smtClean="0"/>
              <a:t>It is like Ezekiel 10:1-2, 6-8.-This scattering over the city was God’s judgment over the city of Jerusalem for its idolatry.  </a:t>
            </a:r>
            <a:endParaRPr lang="en-US" dirty="0"/>
          </a:p>
          <a:p>
            <a:pPr marL="0" indent="0">
              <a:buNone/>
            </a:pPr>
            <a:endParaRPr lang="en-US" dirty="0"/>
          </a:p>
        </p:txBody>
      </p:sp>
    </p:spTree>
    <p:extLst>
      <p:ext uri="{BB962C8B-B14F-4D97-AF65-F5344CB8AC3E}">
        <p14:creationId xmlns:p14="http://schemas.microsoft.com/office/powerpoint/2010/main" val="29862309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v.5- </a:t>
            </a:r>
            <a:r>
              <a:rPr lang="en-US" dirty="0"/>
              <a:t>fire from heaven-Sodom &amp; Gomorrah, </a:t>
            </a:r>
            <a:r>
              <a:rPr lang="en-US" dirty="0" smtClean="0"/>
              <a:t>Leviticus 9:23-24, Numbers 11:1, Judges 6:21, I Kings 18:38, I Chron. 21:26, 2 Kings 1:10-12, 2 Chron. 7:1-3, Ezekiel </a:t>
            </a:r>
            <a:r>
              <a:rPr lang="en-US" dirty="0"/>
              <a:t>10:1-8, 11:1-2, 2 Peter 3:10,  The hurling of fire represents the answer of God to the prayers of the saints that have been supplemented by Christ’s own mighty intercession.  God’s judgments come to destroy and to warn until the climax of the final judgment is reached. (11:15-19).  6:12 and 11:15 take us to the end.  </a:t>
            </a:r>
            <a:endParaRPr lang="en-US" dirty="0" smtClean="0"/>
          </a:p>
          <a:p>
            <a:pPr marL="0" indent="0">
              <a:buNone/>
            </a:pPr>
            <a:r>
              <a:rPr lang="en-US" dirty="0" smtClean="0"/>
              <a:t>We see the culmination in Rev. 20:9, Hebrews 10:27, 2 Thess. 1:7-9, Isaiah 66:15-16, Ps. 21:9, Is. 30:30-33, Ps. 97:1-5, </a:t>
            </a:r>
            <a:r>
              <a:rPr lang="en-US" smtClean="0"/>
              <a:t>Ezekiel 38:22, 39:6.</a:t>
            </a:r>
            <a:endParaRPr lang="en-US" dirty="0"/>
          </a:p>
          <a:p>
            <a:pPr marL="0" indent="0">
              <a:buNone/>
            </a:pPr>
            <a:endParaRPr lang="en-US" dirty="0"/>
          </a:p>
        </p:txBody>
      </p:sp>
    </p:spTree>
    <p:extLst>
      <p:ext uri="{BB962C8B-B14F-4D97-AF65-F5344CB8AC3E}">
        <p14:creationId xmlns:p14="http://schemas.microsoft.com/office/powerpoint/2010/main" val="6666362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Smoke, thunder, </a:t>
            </a:r>
            <a:r>
              <a:rPr lang="en-US" dirty="0"/>
              <a:t>and lightning-Exodus 19:16-18, Hebrews 12:18-29-Breaks the </a:t>
            </a:r>
            <a:r>
              <a:rPr lang="en-US" dirty="0" smtClean="0"/>
              <a:t>silence, Ezek. 1:13, Psalm 18:7-15, Rev. 4:5, 11:19.  The voice of the Lord thunders-Ps. 29:3, Isaiah 30:30.  </a:t>
            </a:r>
          </a:p>
          <a:p>
            <a:pPr marL="0" indent="0">
              <a:buNone/>
            </a:pPr>
            <a:r>
              <a:rPr lang="en-US" dirty="0" smtClean="0"/>
              <a:t>Earthquake-6:12, 11:19.</a:t>
            </a:r>
            <a:endParaRPr lang="en-US" dirty="0"/>
          </a:p>
          <a:p>
            <a:pPr marL="0" indent="0">
              <a:buNone/>
            </a:pPr>
            <a:r>
              <a:rPr lang="en-US" dirty="0"/>
              <a:t>Earthquake-Haggai 2:6-7, Joel 2:30-31, Joel 3::15, Isaiah 24:19, 34:1-4, Ezekiel 38:19, Nahum 1:5, Habakkuk 3:5, Matthew 24:29-31, 2 Peter 3:12-13, Isaiah 65:17.  Even the rocks are under the command of God-Luke 19:40, -even testify to Christ-Matthew 27:51-53</a:t>
            </a:r>
          </a:p>
          <a:p>
            <a:pPr marL="0" indent="0">
              <a:buNone/>
            </a:pPr>
            <a:endParaRPr lang="en-US" dirty="0"/>
          </a:p>
        </p:txBody>
      </p:sp>
    </p:spTree>
    <p:extLst>
      <p:ext uri="{BB962C8B-B14F-4D97-AF65-F5344CB8AC3E}">
        <p14:creationId xmlns:p14="http://schemas.microsoft.com/office/powerpoint/2010/main" val="2483546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8:5-Concludes the first set of seven chronicling the events we believe between Christ’s 1</a:t>
            </a:r>
            <a:r>
              <a:rPr lang="en-US" baseline="30000" dirty="0" smtClean="0"/>
              <a:t>st</a:t>
            </a:r>
            <a:r>
              <a:rPr lang="en-US" dirty="0" smtClean="0"/>
              <a:t> coming up to His return.  </a:t>
            </a:r>
          </a:p>
          <a:p>
            <a:pPr marL="0" indent="0">
              <a:buNone/>
            </a:pPr>
            <a:r>
              <a:rPr lang="en-US" dirty="0" smtClean="0"/>
              <a:t>Now John sees the second set of seven.  </a:t>
            </a:r>
          </a:p>
          <a:p>
            <a:pPr marL="0" indent="0">
              <a:buNone/>
            </a:pPr>
            <a:r>
              <a:rPr lang="en-US" dirty="0"/>
              <a:t>On the hail and fire-Read Brighton p. 225.  Look at Ezekiel 37 &amp; 38 for context.  Gog &amp; Magog found in Revelation 20.  Related to the plague of hail in Ex. 9:18-26.  Hurled to the earth.  Think about it:  where do hail and fire mix.  </a:t>
            </a:r>
            <a:r>
              <a:rPr lang="en-US"/>
              <a:t>Forcing us to consider the fact that it will probably be worse than it was in Egypt back in the time of the Exodus.  </a:t>
            </a:r>
          </a:p>
          <a:p>
            <a:pPr marL="0" indent="0">
              <a:buNone/>
            </a:pPr>
            <a:endParaRPr lang="en-US" dirty="0"/>
          </a:p>
        </p:txBody>
      </p:sp>
    </p:spTree>
    <p:extLst>
      <p:ext uri="{BB962C8B-B14F-4D97-AF65-F5344CB8AC3E}">
        <p14:creationId xmlns:p14="http://schemas.microsoft.com/office/powerpoint/2010/main" val="208646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a:bodyPr>
          <a:lstStyle/>
          <a:p>
            <a:pPr marL="0" indent="0">
              <a:buNone/>
            </a:pPr>
            <a:r>
              <a:rPr lang="en-US" dirty="0" smtClean="0"/>
              <a:t>Now some have asked why the Lord would present the same period of time in three different way with three different visions?</a:t>
            </a:r>
          </a:p>
          <a:p>
            <a:pPr marL="0" indent="0">
              <a:buNone/>
            </a:pPr>
            <a:r>
              <a:rPr lang="en-US" dirty="0" smtClean="0"/>
              <a:t>Brighton speculates it could be for the following reasons.  </a:t>
            </a:r>
          </a:p>
          <a:p>
            <a:pPr marL="514350" indent="-514350">
              <a:buAutoNum type="arabicPeriod"/>
            </a:pPr>
            <a:r>
              <a:rPr lang="en-US" dirty="0" smtClean="0"/>
              <a:t>It would have been two much for John and his readers to digest at one time.  The series of seven gives them the opportunity to listen and digest each one before moving on to the next.  </a:t>
            </a:r>
          </a:p>
          <a:p>
            <a:pPr marL="514350" indent="-514350">
              <a:buAutoNum type="arabicPeriod"/>
            </a:pPr>
            <a:r>
              <a:rPr lang="en-US" dirty="0" smtClean="0"/>
              <a:t>There is also an intensification of the visions.  It is to drive home the point-Read Brighton p. 153.  </a:t>
            </a:r>
          </a:p>
        </p:txBody>
      </p:sp>
    </p:spTree>
    <p:extLst>
      <p:ext uri="{BB962C8B-B14F-4D97-AF65-F5344CB8AC3E}">
        <p14:creationId xmlns:p14="http://schemas.microsoft.com/office/powerpoint/2010/main" val="2803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marL="514350" indent="-514350">
              <a:buAutoNum type="arabicPeriod" startAt="3"/>
            </a:pPr>
            <a:r>
              <a:rPr lang="en-US" dirty="0" smtClean="0"/>
              <a:t>The sevenfold structure of the visions also points to God’s hand behind it all.  As seven goes back to creation, it is God’s number of completeness.  If John was given his vision in one long line of continuous vision, it would not have this sevenfold structure.  The seven seals, the seven trumpets, the seven bowls.</a:t>
            </a:r>
          </a:p>
          <a:p>
            <a:pPr marL="0" indent="0">
              <a:buNone/>
            </a:pPr>
            <a:r>
              <a:rPr lang="en-US" dirty="0" smtClean="0"/>
              <a:t>There is Biblical precedence for this structure-Read Brighton p. 152 &amp; 153.  </a:t>
            </a:r>
          </a:p>
          <a:p>
            <a:pPr marL="0" indent="0">
              <a:buNone/>
            </a:pPr>
            <a:r>
              <a:rPr lang="en-US" dirty="0" smtClean="0"/>
              <a:t>Look at sheets provided.   </a:t>
            </a:r>
          </a:p>
          <a:p>
            <a:pPr marL="0" indent="0">
              <a:buNone/>
            </a:pPr>
            <a:endParaRPr lang="en-US" dirty="0"/>
          </a:p>
        </p:txBody>
      </p:sp>
    </p:spTree>
    <p:extLst>
      <p:ext uri="{BB962C8B-B14F-4D97-AF65-F5344CB8AC3E}">
        <p14:creationId xmlns:p14="http://schemas.microsoft.com/office/powerpoint/2010/main" val="3154592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85000" lnSpcReduction="10000"/>
          </a:bodyPr>
          <a:lstStyle/>
          <a:p>
            <a:pPr marL="0" indent="0">
              <a:buNone/>
            </a:pPr>
            <a:r>
              <a:rPr lang="en-US" dirty="0" smtClean="0"/>
              <a:t>“And behold, a white horse”-horses are depicted elsewhere in prophetic writings. Found in Zechariah 1:8-10, 6:1-8. They represent angels patrolling the earth.  </a:t>
            </a:r>
          </a:p>
          <a:p>
            <a:pPr marL="0" indent="0">
              <a:buNone/>
            </a:pPr>
            <a:r>
              <a:rPr lang="en-US" dirty="0" smtClean="0"/>
              <a:t>Horses symbolized strength and motion-Usually associated in the ancient world with war, conquest, triumph.  </a:t>
            </a:r>
          </a:p>
          <a:p>
            <a:pPr marL="0" indent="0">
              <a:buNone/>
            </a:pPr>
            <a:r>
              <a:rPr lang="en-US" dirty="0" smtClean="0"/>
              <a:t>There seems to be a Biblical precedent for these four horses and their riders represent: war</a:t>
            </a:r>
            <a:r>
              <a:rPr lang="en-US" dirty="0"/>
              <a:t>, pestilence, famine, and death.  </a:t>
            </a:r>
            <a:r>
              <a:rPr lang="en-US" dirty="0" smtClean="0"/>
              <a:t>Look </a:t>
            </a:r>
            <a:r>
              <a:rPr lang="en-US" dirty="0"/>
              <a:t>at Ezekiel 14:21. </a:t>
            </a:r>
            <a:r>
              <a:rPr lang="en-US" dirty="0" smtClean="0"/>
              <a:t> Found many times in Ezekiel: 5:12, 16-17, 6:11, 28:23, 33:27.  Moses spoke of the Lord bringing these things upon Israel for their disobedience-Deut. 32:23ff</a:t>
            </a:r>
          </a:p>
          <a:p>
            <a:pPr marL="0" indent="0">
              <a:buNone/>
            </a:pPr>
            <a:r>
              <a:rPr lang="en-US" dirty="0" smtClean="0"/>
              <a:t>Literally happens in 2 Kings 25:3, Also Jeremiah 14, 15:2-3, 16:4, 24:10, 27:8, 29:17, 32:36, 34:17.</a:t>
            </a:r>
          </a:p>
          <a:p>
            <a:pPr marL="0" indent="0">
              <a:buNone/>
            </a:pPr>
            <a:endParaRPr lang="en-US" dirty="0" smtClean="0"/>
          </a:p>
        </p:txBody>
      </p:sp>
    </p:spTree>
    <p:extLst>
      <p:ext uri="{BB962C8B-B14F-4D97-AF65-F5344CB8AC3E}">
        <p14:creationId xmlns:p14="http://schemas.microsoft.com/office/powerpoint/2010/main" val="1636747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1698</TotalTime>
  <Words>7101</Words>
  <Application>Microsoft Office PowerPoint</Application>
  <PresentationFormat>On-screen Show (4:3)</PresentationFormat>
  <Paragraphs>192</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Revelation 6-8:5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6-22</dc:title>
  <dc:creator>Church</dc:creator>
  <cp:lastModifiedBy>Church</cp:lastModifiedBy>
  <cp:revision>58</cp:revision>
  <dcterms:created xsi:type="dcterms:W3CDTF">2022-01-22T23:15:03Z</dcterms:created>
  <dcterms:modified xsi:type="dcterms:W3CDTF">2022-03-25T18:00:38Z</dcterms:modified>
</cp:coreProperties>
</file>