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CD2D1A-9006-4B68-93D7-077FCFAB831F}" type="datetimeFigureOut">
              <a:rPr lang="en-US" smtClean="0"/>
              <a:t>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E66C00-ABE5-41A7-868A-41925BACFC05}" type="slidenum">
              <a:rPr lang="en-US" smtClean="0"/>
              <a:t>‹#›</a:t>
            </a:fld>
            <a:endParaRPr lang="en-US"/>
          </a:p>
        </p:txBody>
      </p:sp>
    </p:spTree>
    <p:extLst>
      <p:ext uri="{BB962C8B-B14F-4D97-AF65-F5344CB8AC3E}">
        <p14:creationId xmlns:p14="http://schemas.microsoft.com/office/powerpoint/2010/main" val="632050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CD2D1A-9006-4B68-93D7-077FCFAB831F}" type="datetimeFigureOut">
              <a:rPr lang="en-US" smtClean="0"/>
              <a:t>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E66C00-ABE5-41A7-868A-41925BACFC05}" type="slidenum">
              <a:rPr lang="en-US" smtClean="0"/>
              <a:t>‹#›</a:t>
            </a:fld>
            <a:endParaRPr lang="en-US"/>
          </a:p>
        </p:txBody>
      </p:sp>
    </p:spTree>
    <p:extLst>
      <p:ext uri="{BB962C8B-B14F-4D97-AF65-F5344CB8AC3E}">
        <p14:creationId xmlns:p14="http://schemas.microsoft.com/office/powerpoint/2010/main" val="2681733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CD2D1A-9006-4B68-93D7-077FCFAB831F}" type="datetimeFigureOut">
              <a:rPr lang="en-US" smtClean="0"/>
              <a:t>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E66C00-ABE5-41A7-868A-41925BACFC05}" type="slidenum">
              <a:rPr lang="en-US" smtClean="0"/>
              <a:t>‹#›</a:t>
            </a:fld>
            <a:endParaRPr lang="en-US"/>
          </a:p>
        </p:txBody>
      </p:sp>
    </p:spTree>
    <p:extLst>
      <p:ext uri="{BB962C8B-B14F-4D97-AF65-F5344CB8AC3E}">
        <p14:creationId xmlns:p14="http://schemas.microsoft.com/office/powerpoint/2010/main" val="3619570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CD2D1A-9006-4B68-93D7-077FCFAB831F}" type="datetimeFigureOut">
              <a:rPr lang="en-US" smtClean="0"/>
              <a:t>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E66C00-ABE5-41A7-868A-41925BACFC05}" type="slidenum">
              <a:rPr lang="en-US" smtClean="0"/>
              <a:t>‹#›</a:t>
            </a:fld>
            <a:endParaRPr lang="en-US"/>
          </a:p>
        </p:txBody>
      </p:sp>
    </p:spTree>
    <p:extLst>
      <p:ext uri="{BB962C8B-B14F-4D97-AF65-F5344CB8AC3E}">
        <p14:creationId xmlns:p14="http://schemas.microsoft.com/office/powerpoint/2010/main" val="238947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CD2D1A-9006-4B68-93D7-077FCFAB831F}" type="datetimeFigureOut">
              <a:rPr lang="en-US" smtClean="0"/>
              <a:t>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E66C00-ABE5-41A7-868A-41925BACFC05}" type="slidenum">
              <a:rPr lang="en-US" smtClean="0"/>
              <a:t>‹#›</a:t>
            </a:fld>
            <a:endParaRPr lang="en-US"/>
          </a:p>
        </p:txBody>
      </p:sp>
    </p:spTree>
    <p:extLst>
      <p:ext uri="{BB962C8B-B14F-4D97-AF65-F5344CB8AC3E}">
        <p14:creationId xmlns:p14="http://schemas.microsoft.com/office/powerpoint/2010/main" val="1085991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CD2D1A-9006-4B68-93D7-077FCFAB831F}" type="datetimeFigureOut">
              <a:rPr lang="en-US" smtClean="0"/>
              <a:t>2/17/2024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E66C00-ABE5-41A7-868A-41925BACFC05}" type="slidenum">
              <a:rPr lang="en-US" smtClean="0"/>
              <a:t>‹#›</a:t>
            </a:fld>
            <a:endParaRPr lang="en-US"/>
          </a:p>
        </p:txBody>
      </p:sp>
    </p:spTree>
    <p:extLst>
      <p:ext uri="{BB962C8B-B14F-4D97-AF65-F5344CB8AC3E}">
        <p14:creationId xmlns:p14="http://schemas.microsoft.com/office/powerpoint/2010/main" val="998476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CD2D1A-9006-4B68-93D7-077FCFAB831F}" type="datetimeFigureOut">
              <a:rPr lang="en-US" smtClean="0"/>
              <a:t>2/17/2024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E66C00-ABE5-41A7-868A-41925BACFC05}" type="slidenum">
              <a:rPr lang="en-US" smtClean="0"/>
              <a:t>‹#›</a:t>
            </a:fld>
            <a:endParaRPr lang="en-US"/>
          </a:p>
        </p:txBody>
      </p:sp>
    </p:spTree>
    <p:extLst>
      <p:ext uri="{BB962C8B-B14F-4D97-AF65-F5344CB8AC3E}">
        <p14:creationId xmlns:p14="http://schemas.microsoft.com/office/powerpoint/2010/main" val="311278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CD2D1A-9006-4B68-93D7-077FCFAB831F}" type="datetimeFigureOut">
              <a:rPr lang="en-US" smtClean="0"/>
              <a:t>2/17/2024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E66C00-ABE5-41A7-868A-41925BACFC05}" type="slidenum">
              <a:rPr lang="en-US" smtClean="0"/>
              <a:t>‹#›</a:t>
            </a:fld>
            <a:endParaRPr lang="en-US"/>
          </a:p>
        </p:txBody>
      </p:sp>
    </p:spTree>
    <p:extLst>
      <p:ext uri="{BB962C8B-B14F-4D97-AF65-F5344CB8AC3E}">
        <p14:creationId xmlns:p14="http://schemas.microsoft.com/office/powerpoint/2010/main" val="616293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D2D1A-9006-4B68-93D7-077FCFAB831F}" type="datetimeFigureOut">
              <a:rPr lang="en-US" smtClean="0"/>
              <a:t>2/17/2024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E66C00-ABE5-41A7-868A-41925BACFC05}" type="slidenum">
              <a:rPr lang="en-US" smtClean="0"/>
              <a:t>‹#›</a:t>
            </a:fld>
            <a:endParaRPr lang="en-US"/>
          </a:p>
        </p:txBody>
      </p:sp>
    </p:spTree>
    <p:extLst>
      <p:ext uri="{BB962C8B-B14F-4D97-AF65-F5344CB8AC3E}">
        <p14:creationId xmlns:p14="http://schemas.microsoft.com/office/powerpoint/2010/main" val="893511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CD2D1A-9006-4B68-93D7-077FCFAB831F}" type="datetimeFigureOut">
              <a:rPr lang="en-US" smtClean="0"/>
              <a:t>2/17/2024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E66C00-ABE5-41A7-868A-41925BACFC05}" type="slidenum">
              <a:rPr lang="en-US" smtClean="0"/>
              <a:t>‹#›</a:t>
            </a:fld>
            <a:endParaRPr lang="en-US"/>
          </a:p>
        </p:txBody>
      </p:sp>
    </p:spTree>
    <p:extLst>
      <p:ext uri="{BB962C8B-B14F-4D97-AF65-F5344CB8AC3E}">
        <p14:creationId xmlns:p14="http://schemas.microsoft.com/office/powerpoint/2010/main" val="1783593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CD2D1A-9006-4B68-93D7-077FCFAB831F}" type="datetimeFigureOut">
              <a:rPr lang="en-US" smtClean="0"/>
              <a:t>2/17/2024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E66C00-ABE5-41A7-868A-41925BACFC05}" type="slidenum">
              <a:rPr lang="en-US" smtClean="0"/>
              <a:t>‹#›</a:t>
            </a:fld>
            <a:endParaRPr lang="en-US"/>
          </a:p>
        </p:txBody>
      </p:sp>
    </p:spTree>
    <p:extLst>
      <p:ext uri="{BB962C8B-B14F-4D97-AF65-F5344CB8AC3E}">
        <p14:creationId xmlns:p14="http://schemas.microsoft.com/office/powerpoint/2010/main" val="3540540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CD2D1A-9006-4B68-93D7-077FCFAB831F}" type="datetimeFigureOut">
              <a:rPr lang="en-US" smtClean="0"/>
              <a:t>2/17/2024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E66C00-ABE5-41A7-868A-41925BACFC05}" type="slidenum">
              <a:rPr lang="en-US" smtClean="0"/>
              <a:t>‹#›</a:t>
            </a:fld>
            <a:endParaRPr lang="en-US"/>
          </a:p>
        </p:txBody>
      </p:sp>
    </p:spTree>
    <p:extLst>
      <p:ext uri="{BB962C8B-B14F-4D97-AF65-F5344CB8AC3E}">
        <p14:creationId xmlns:p14="http://schemas.microsoft.com/office/powerpoint/2010/main" val="3313861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Israel:  The Last Chapter</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54083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Autofit/>
          </a:bodyPr>
          <a:lstStyle/>
          <a:p>
            <a:pPr marL="0" indent="0">
              <a:buNone/>
            </a:pPr>
            <a:r>
              <a:rPr lang="en-US" sz="3600" dirty="0" smtClean="0"/>
              <a:t>This latest until May of 1939 when the British agreed to strictly limit Jewish immigration and tighten restrictions on land sales in Palestine.   They agreed to keep Palestine as a single independent state.  By 1940 however, the British was able to finally defeat the Arab Rebellion.  This led to a relative calm in the area especially since the British had the more pressing problem of World War II to deal with.  </a:t>
            </a:r>
            <a:endParaRPr lang="en-US" sz="3600" dirty="0"/>
          </a:p>
        </p:txBody>
      </p:sp>
    </p:spTree>
    <p:extLst>
      <p:ext uri="{BB962C8B-B14F-4D97-AF65-F5344CB8AC3E}">
        <p14:creationId xmlns:p14="http://schemas.microsoft.com/office/powerpoint/2010/main" val="3729716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dirty="0" smtClean="0"/>
              <a:t>Well, as the British began to make gains in the War and the Allies slowly gained back Europe, it led to thousands of Jews being put in displaced persons camps around Europe.  However Zionist movements continued to smuggle these folks into Palestine and make arrangements for them to settle there.  Most of the immigration was illegal under the British rule, but as the news of the Holocaust became better known, pressure was put on Britain to loosen its policy.  However, it wouldn’t do it right away.  </a:t>
            </a:r>
            <a:endParaRPr lang="en-US" dirty="0"/>
          </a:p>
        </p:txBody>
      </p:sp>
    </p:spTree>
    <p:extLst>
      <p:ext uri="{BB962C8B-B14F-4D97-AF65-F5344CB8AC3E}">
        <p14:creationId xmlns:p14="http://schemas.microsoft.com/office/powerpoint/2010/main" val="3871585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buNone/>
            </a:pPr>
            <a:r>
              <a:rPr lang="en-US" sz="4400" dirty="0" smtClean="0"/>
              <a:t>Soon the Jewish militia group </a:t>
            </a:r>
            <a:r>
              <a:rPr lang="en-US" sz="4400" dirty="0" err="1" smtClean="0"/>
              <a:t>Haganah</a:t>
            </a:r>
            <a:r>
              <a:rPr lang="en-US" sz="4400" dirty="0" smtClean="0"/>
              <a:t> began do raids against the British to get them to bend.  By 1947, the British was fed up and they agreed to hand over Palestine to the newly formed United Nations-p. 47</a:t>
            </a:r>
            <a:endParaRPr lang="en-US" sz="4400" dirty="0"/>
          </a:p>
        </p:txBody>
      </p:sp>
    </p:spTree>
    <p:extLst>
      <p:ext uri="{BB962C8B-B14F-4D97-AF65-F5344CB8AC3E}">
        <p14:creationId xmlns:p14="http://schemas.microsoft.com/office/powerpoint/2010/main" val="1134394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buNone/>
            </a:pPr>
            <a:r>
              <a:rPr lang="en-US" dirty="0" smtClean="0"/>
              <a:t>The United Nations then voted on November 30, 1947 with 33 states in favor, and 13 opposed, to partition Palestine into two separate states. One for the Jews, and one for the Arabs.  On then May 15, 1948, the British left Palestine.  The Jews then that were already very organized in the area and had a plan.  They immediately entered into the area designated to now be their territory.  They had immediate success in battle.  The Arabs of course fought back, but they were not as organized or equipped.  </a:t>
            </a:r>
            <a:endParaRPr lang="en-US" dirty="0"/>
          </a:p>
        </p:txBody>
      </p:sp>
    </p:spTree>
    <p:extLst>
      <p:ext uri="{BB962C8B-B14F-4D97-AF65-F5344CB8AC3E}">
        <p14:creationId xmlns:p14="http://schemas.microsoft.com/office/powerpoint/2010/main" val="938202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buNone/>
            </a:pPr>
            <a:r>
              <a:rPr lang="en-US" sz="4000" dirty="0" smtClean="0"/>
              <a:t>Within weeks to a month, the Israeli’s made great gains forcing people out of their homes across the partition line.  It led to very difficult times for the people who were forced to leave.  This created tens of thousands of refugees now looking for food and determined to return home-p. 69.  </a:t>
            </a:r>
            <a:endParaRPr lang="en-US" sz="4000" dirty="0"/>
          </a:p>
        </p:txBody>
      </p:sp>
    </p:spTree>
    <p:extLst>
      <p:ext uri="{BB962C8B-B14F-4D97-AF65-F5344CB8AC3E}">
        <p14:creationId xmlns:p14="http://schemas.microsoft.com/office/powerpoint/2010/main" val="9859633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4400" dirty="0" smtClean="0"/>
              <a:t>This was how the nation of Israel was born.  Is it then any wonder that the Palestinians are bitter and have been fighting ever since to get their territory back?  This is why there is so much tension over there.  </a:t>
            </a:r>
            <a:endParaRPr lang="en-US" sz="4400" dirty="0"/>
          </a:p>
        </p:txBody>
      </p:sp>
    </p:spTree>
    <p:extLst>
      <p:ext uri="{BB962C8B-B14F-4D97-AF65-F5344CB8AC3E}">
        <p14:creationId xmlns:p14="http://schemas.microsoft.com/office/powerpoint/2010/main" val="10306052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pPr marL="0" indent="0">
              <a:buNone/>
            </a:pPr>
            <a:r>
              <a:rPr lang="en-US" dirty="0" smtClean="0"/>
              <a:t>So why has the United States generally supported Israel.</a:t>
            </a:r>
          </a:p>
          <a:p>
            <a:pPr marL="514350" indent="-514350">
              <a:buAutoNum type="arabicPeriod"/>
            </a:pPr>
            <a:r>
              <a:rPr lang="en-US" dirty="0" smtClean="0"/>
              <a:t>It was born from their decision along with many of the other Allie nations</a:t>
            </a:r>
          </a:p>
          <a:p>
            <a:pPr marL="514350" indent="-514350">
              <a:buAutoNum type="arabicPeriod"/>
            </a:pPr>
            <a:r>
              <a:rPr lang="en-US" dirty="0" smtClean="0"/>
              <a:t>The Jewish population in the United States and Europe pushed for this. </a:t>
            </a:r>
          </a:p>
          <a:p>
            <a:pPr marL="514350" indent="-514350">
              <a:buAutoNum type="arabicPeriod"/>
            </a:pPr>
            <a:r>
              <a:rPr lang="en-US" dirty="0" smtClean="0"/>
              <a:t>People felt bad about what they had heard happened to the Jews, so public sentiment was on their side celebrating them getting a nation. </a:t>
            </a:r>
          </a:p>
          <a:p>
            <a:pPr marL="514350" indent="-514350">
              <a:buAutoNum type="arabicPeriod"/>
            </a:pPr>
            <a:r>
              <a:rPr lang="en-US" dirty="0" smtClean="0"/>
              <a:t>They then became an ally against the Arab world.  It fit our political interests.  </a:t>
            </a:r>
            <a:endParaRPr lang="en-US" dirty="0"/>
          </a:p>
        </p:txBody>
      </p:sp>
    </p:spTree>
    <p:extLst>
      <p:ext uri="{BB962C8B-B14F-4D97-AF65-F5344CB8AC3E}">
        <p14:creationId xmlns:p14="http://schemas.microsoft.com/office/powerpoint/2010/main" val="40256032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pPr marL="0" indent="0">
              <a:buNone/>
            </a:pPr>
            <a:r>
              <a:rPr lang="en-US" dirty="0" smtClean="0"/>
              <a:t>Religiously, many Christians insist that we need to support Israel because the covenant promises to them are still ongoing.</a:t>
            </a:r>
          </a:p>
          <a:p>
            <a:pPr marL="0" indent="0">
              <a:buNone/>
            </a:pPr>
            <a:r>
              <a:rPr lang="en-US" dirty="0" smtClean="0"/>
              <a:t>From the Christians </a:t>
            </a:r>
            <a:r>
              <a:rPr lang="en-US" dirty="0"/>
              <a:t>for Israel (C4I) </a:t>
            </a:r>
            <a:r>
              <a:rPr lang="en-US" dirty="0" smtClean="0"/>
              <a:t>website, “Christians for Israel is </a:t>
            </a:r>
            <a:r>
              <a:rPr lang="en-US" dirty="0"/>
              <a:t>a </a:t>
            </a:r>
            <a:r>
              <a:rPr lang="en-US" b="1" dirty="0"/>
              <a:t>non-denominational</a:t>
            </a:r>
            <a:r>
              <a:rPr lang="en-US" dirty="0"/>
              <a:t> movement. We believe that God is still </a:t>
            </a:r>
            <a:r>
              <a:rPr lang="en-US" b="1" dirty="0"/>
              <a:t>faithful</a:t>
            </a:r>
            <a:r>
              <a:rPr lang="en-US" dirty="0"/>
              <a:t> to </a:t>
            </a:r>
            <a:r>
              <a:rPr lang="en-US" b="1" dirty="0"/>
              <a:t>all His covenants</a:t>
            </a:r>
            <a:r>
              <a:rPr lang="en-US" dirty="0"/>
              <a:t> with, and promises to </a:t>
            </a:r>
            <a:r>
              <a:rPr lang="en-US" b="1" dirty="0"/>
              <a:t>the nation of Israel</a:t>
            </a:r>
            <a:r>
              <a:rPr lang="en-US" dirty="0" smtClean="0"/>
              <a:t>.”</a:t>
            </a:r>
          </a:p>
          <a:p>
            <a:pPr marL="0" indent="0">
              <a:buNone/>
            </a:pPr>
            <a:r>
              <a:rPr lang="en-US" dirty="0" smtClean="0"/>
              <a:t>I would argue they were fulfilled in Christ and his church.  There are no covenant promises still to be fulfilled for the Old Israel, the flesh descendants of Abraham.  </a:t>
            </a:r>
            <a:endParaRPr lang="en-US" dirty="0"/>
          </a:p>
        </p:txBody>
      </p:sp>
    </p:spTree>
    <p:extLst>
      <p:ext uri="{BB962C8B-B14F-4D97-AF65-F5344CB8AC3E}">
        <p14:creationId xmlns:p14="http://schemas.microsoft.com/office/powerpoint/2010/main" val="38387229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lstStyle/>
          <a:p>
            <a:pPr marL="0" indent="0">
              <a:buNone/>
            </a:pPr>
            <a:r>
              <a:rPr lang="en-US" dirty="0" smtClean="0"/>
              <a:t>I would argue the many Old Testament prophesies they speak too, which they would argue is speaking to the reestablishment of the nation, are fulfilled in Christ and what will be the situation of the New heaven and earth for the church, the new Israel.  For instance, look at Isaiah 65:17ff, 66:12-14.  When connected with Revelation, this is the New Jerusalem, prepared as a bride for her husband.  The way the New Testament talks.  The church is the bride.  </a:t>
            </a:r>
            <a:endParaRPr lang="en-US" dirty="0"/>
          </a:p>
        </p:txBody>
      </p:sp>
    </p:spTree>
    <p:extLst>
      <p:ext uri="{BB962C8B-B14F-4D97-AF65-F5344CB8AC3E}">
        <p14:creationId xmlns:p14="http://schemas.microsoft.com/office/powerpoint/2010/main" val="1804183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dirty="0" smtClean="0"/>
              <a:t>To close, lets look at the LCMS’ official statements regarding the Jews.  </a:t>
            </a:r>
          </a:p>
          <a:p>
            <a:pPr marL="0" indent="0">
              <a:buNone/>
            </a:pPr>
            <a:r>
              <a:rPr lang="en-US" dirty="0" smtClean="0"/>
              <a:t>Final questions </a:t>
            </a:r>
            <a:r>
              <a:rPr lang="en-US" smtClean="0"/>
              <a:t>or comments.</a:t>
            </a:r>
            <a:endParaRPr lang="en-US" dirty="0"/>
          </a:p>
        </p:txBody>
      </p:sp>
    </p:spTree>
    <p:extLst>
      <p:ext uri="{BB962C8B-B14F-4D97-AF65-F5344CB8AC3E}">
        <p14:creationId xmlns:p14="http://schemas.microsoft.com/office/powerpoint/2010/main" val="1236056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4000" dirty="0" smtClean="0"/>
              <a:t>Last week, we finally arrived at seeing that Scripturally the true Israel today is the New Israel formed on the foundation of Christ as the chief cornerstone and Israel reduced to one.  It was the church that was formed from both Jewish and Gentile converts.  </a:t>
            </a:r>
            <a:endParaRPr lang="en-US" sz="4000" dirty="0"/>
          </a:p>
        </p:txBody>
      </p:sp>
    </p:spTree>
    <p:extLst>
      <p:ext uri="{BB962C8B-B14F-4D97-AF65-F5344CB8AC3E}">
        <p14:creationId xmlns:p14="http://schemas.microsoft.com/office/powerpoint/2010/main" val="2874472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Autofit/>
          </a:bodyPr>
          <a:lstStyle/>
          <a:p>
            <a:pPr marL="0" indent="0">
              <a:buNone/>
            </a:pPr>
            <a:r>
              <a:rPr lang="en-US" sz="5400" dirty="0" smtClean="0"/>
              <a:t>However, as we know, the world recognizes another Israel.  The nation that now is at war.  How did this Israel come about?  Well, if you don’t know the history, here it is.</a:t>
            </a:r>
            <a:endParaRPr lang="en-US" sz="5400" dirty="0"/>
          </a:p>
        </p:txBody>
      </p:sp>
    </p:spTree>
    <p:extLst>
      <p:ext uri="{BB962C8B-B14F-4D97-AF65-F5344CB8AC3E}">
        <p14:creationId xmlns:p14="http://schemas.microsoft.com/office/powerpoint/2010/main" val="3363070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dirty="0" smtClean="0"/>
              <a:t>According to the book “The Lemon Tree”</a:t>
            </a:r>
          </a:p>
          <a:p>
            <a:pPr marL="0" indent="0">
              <a:buNone/>
            </a:pPr>
            <a:r>
              <a:rPr lang="en-US" sz="4000" dirty="0" smtClean="0"/>
              <a:t>As a result of the Holocaust and World War II, many Jews who had settled in Europe were smuggled out of Europe to Palestine.  Between 1922 and 1936, the Jewish population of Palestine quadrupled from 84,000 to 352,000.  They were rescued by the Underground Zionist movement.-p. 12</a:t>
            </a:r>
            <a:endParaRPr lang="en-US" sz="4000" dirty="0"/>
          </a:p>
        </p:txBody>
      </p:sp>
    </p:spTree>
    <p:extLst>
      <p:ext uri="{BB962C8B-B14F-4D97-AF65-F5344CB8AC3E}">
        <p14:creationId xmlns:p14="http://schemas.microsoft.com/office/powerpoint/2010/main" val="3688173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buNone/>
            </a:pPr>
            <a:r>
              <a:rPr lang="en-US" sz="3600" dirty="0" smtClean="0"/>
              <a:t>At first, the Arabs would sell their land to these Jews and welcome their money and business to the region, however as the Jewish population grew and grew in power, there began to be a resistance to this.  By the mid-1930’s, Arab leaders had declared that selling land to the Jews was an act of treason.  They were opposed to a separate Jewish state, and increasingly, they wanted the British out of Palestine.-p.12.</a:t>
            </a:r>
            <a:endParaRPr lang="en-US" sz="3600" dirty="0"/>
          </a:p>
        </p:txBody>
      </p:sp>
    </p:spTree>
    <p:extLst>
      <p:ext uri="{BB962C8B-B14F-4D97-AF65-F5344CB8AC3E}">
        <p14:creationId xmlns:p14="http://schemas.microsoft.com/office/powerpoint/2010/main" val="1143486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marL="0" indent="0">
              <a:buNone/>
            </a:pPr>
            <a:r>
              <a:rPr lang="en-US" dirty="0" smtClean="0"/>
              <a:t>Of course, the Palestinians became the dominant people in the land because of the conquest of the Muslims and ruled by the Ottoman sultans from Istanbul.  Later, the British were given control over the land at the end of the World War I when the Ottoman Empire collapsed.</a:t>
            </a:r>
          </a:p>
          <a:p>
            <a:pPr marL="0" indent="0">
              <a:buNone/>
            </a:pPr>
            <a:r>
              <a:rPr lang="en-US" dirty="0" smtClean="0"/>
              <a:t>“Palestine </a:t>
            </a:r>
            <a:r>
              <a:rPr lang="en-US" dirty="0"/>
              <a:t>was among former Ottoman territories placed under UK administration by the League of Nations in 1922</a:t>
            </a:r>
            <a:r>
              <a:rPr lang="en-US" dirty="0" smtClean="0"/>
              <a:t>.”-From the United Nations website-https://www.un.org/unispal/history/</a:t>
            </a:r>
            <a:endParaRPr lang="en-US" dirty="0"/>
          </a:p>
        </p:txBody>
      </p:sp>
    </p:spTree>
    <p:extLst>
      <p:ext uri="{BB962C8B-B14F-4D97-AF65-F5344CB8AC3E}">
        <p14:creationId xmlns:p14="http://schemas.microsoft.com/office/powerpoint/2010/main" val="3858633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pPr marL="0" indent="0">
              <a:buNone/>
            </a:pPr>
            <a:r>
              <a:rPr lang="en-US" dirty="0" smtClean="0"/>
              <a:t>Another important development in that history was as the British arrived in 1917, there was a declaration put forth in their Parliament, called the Balfour Declaration, in which England pledged to help establish a ‘national homeland for the Jewish people.”  This was driven by a movement in England and America called Zionism.  They were pushing for the establishment of a Jewish state in Palestine.-p. 9.</a:t>
            </a:r>
          </a:p>
          <a:p>
            <a:pPr marL="0" indent="0">
              <a:buNone/>
            </a:pPr>
            <a:r>
              <a:rPr lang="en-US" dirty="0" smtClean="0"/>
              <a:t>The British then allowed for the forming of a trade union, bank, university, and even a Jewish militia called the </a:t>
            </a:r>
            <a:r>
              <a:rPr lang="en-US" dirty="0" err="1" smtClean="0"/>
              <a:t>Haganah</a:t>
            </a:r>
            <a:r>
              <a:rPr lang="en-US" dirty="0" smtClean="0"/>
              <a:t>.-p. 13.</a:t>
            </a:r>
            <a:endParaRPr lang="en-US" dirty="0"/>
          </a:p>
        </p:txBody>
      </p:sp>
    </p:spTree>
    <p:extLst>
      <p:ext uri="{BB962C8B-B14F-4D97-AF65-F5344CB8AC3E}">
        <p14:creationId xmlns:p14="http://schemas.microsoft.com/office/powerpoint/2010/main" val="3517600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buNone/>
            </a:pPr>
            <a:r>
              <a:rPr lang="en-US" sz="3600" dirty="0" smtClean="0"/>
              <a:t>Naturally, as the Jewish population increased, the Arab’s became more and more resistant and militant toward the Jews and the British.  </a:t>
            </a:r>
          </a:p>
          <a:p>
            <a:pPr marL="0" indent="0">
              <a:buNone/>
            </a:pPr>
            <a:r>
              <a:rPr lang="en-US" sz="3600" dirty="0" smtClean="0"/>
              <a:t>They began organizing and they started guerilla, terrorist type, hit and run attacks against the British by the year 1936, however comprises were able to be reached and relative calm settled on Palestine by the end of 1936-p. 17</a:t>
            </a:r>
            <a:endParaRPr lang="en-US" sz="3600" dirty="0"/>
          </a:p>
        </p:txBody>
      </p:sp>
    </p:spTree>
    <p:extLst>
      <p:ext uri="{BB962C8B-B14F-4D97-AF65-F5344CB8AC3E}">
        <p14:creationId xmlns:p14="http://schemas.microsoft.com/office/powerpoint/2010/main" val="2325675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dirty="0" smtClean="0"/>
              <a:t>However, this calm did not last long when in July 1937, the Palestine Royal Commission presented a 418 page document to the British Parliament recommending that Palestine be partitioned into two states.  One for Jews and one for Arabs.  Some 225,000 Palestinian Arabs were inside the proposed boundaries of this new Jewish state.-p. 18.  </a:t>
            </a:r>
          </a:p>
          <a:p>
            <a:pPr marL="0" indent="0">
              <a:buNone/>
            </a:pPr>
            <a:r>
              <a:rPr lang="en-US" dirty="0" smtClean="0"/>
              <a:t>This led to the Arab’s soundly rejecting this plan and attacks against the Brit continued again in 1937.  </a:t>
            </a:r>
            <a:endParaRPr lang="en-US" dirty="0"/>
          </a:p>
        </p:txBody>
      </p:sp>
    </p:spTree>
    <p:extLst>
      <p:ext uri="{BB962C8B-B14F-4D97-AF65-F5344CB8AC3E}">
        <p14:creationId xmlns:p14="http://schemas.microsoft.com/office/powerpoint/2010/main" val="15051247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714</TotalTime>
  <Words>1212</Words>
  <Application>Microsoft Office PowerPoint</Application>
  <PresentationFormat>On-screen Show (4:3)</PresentationFormat>
  <Paragraphs>31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Israel:  The Last Chapter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Israel:  The Last Chapter</dc:title>
  <dc:creator>Church</dc:creator>
  <cp:lastModifiedBy>Church</cp:lastModifiedBy>
  <cp:revision>10</cp:revision>
  <dcterms:created xsi:type="dcterms:W3CDTF">2024-02-18T01:58:28Z</dcterms:created>
  <dcterms:modified xsi:type="dcterms:W3CDTF">2024-02-18T13:52:43Z</dcterms:modified>
</cp:coreProperties>
</file>