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9"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3618E-D03C-4808-AFA5-C98FAA59B235}"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418076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618E-D03C-4808-AFA5-C98FAA59B235}"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49202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618E-D03C-4808-AFA5-C98FAA59B235}"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167447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618E-D03C-4808-AFA5-C98FAA59B235}"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245036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3618E-D03C-4808-AFA5-C98FAA59B235}"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199226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3618E-D03C-4808-AFA5-C98FAA59B235}"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48197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3618E-D03C-4808-AFA5-C98FAA59B235}"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257148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3618E-D03C-4808-AFA5-C98FAA59B235}"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240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3618E-D03C-4808-AFA5-C98FAA59B235}"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99372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3618E-D03C-4808-AFA5-C98FAA59B235}"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155946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3618E-D03C-4808-AFA5-C98FAA59B235}"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7AA83-933B-4874-B7DC-5D67DD314E83}" type="slidenum">
              <a:rPr lang="en-US" smtClean="0"/>
              <a:t>‹#›</a:t>
            </a:fld>
            <a:endParaRPr lang="en-US"/>
          </a:p>
        </p:txBody>
      </p:sp>
    </p:spTree>
    <p:extLst>
      <p:ext uri="{BB962C8B-B14F-4D97-AF65-F5344CB8AC3E}">
        <p14:creationId xmlns:p14="http://schemas.microsoft.com/office/powerpoint/2010/main" val="7719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3618E-D03C-4808-AFA5-C98FAA59B235}" type="datetimeFigureOut">
              <a:rPr lang="en-US" smtClean="0"/>
              <a:t>4/11/2024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7AA83-933B-4874-B7DC-5D67DD314E83}" type="slidenum">
              <a:rPr lang="en-US" smtClean="0"/>
              <a:t>‹#›</a:t>
            </a:fld>
            <a:endParaRPr lang="en-US"/>
          </a:p>
        </p:txBody>
      </p:sp>
    </p:spTree>
    <p:extLst>
      <p:ext uri="{BB962C8B-B14F-4D97-AF65-F5344CB8AC3E}">
        <p14:creationId xmlns:p14="http://schemas.microsoft.com/office/powerpoint/2010/main" val="204635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Hot Topics</a:t>
            </a:r>
            <a:endParaRPr lang="en-US"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The Topic of Cremation</a:t>
            </a:r>
            <a:endParaRPr lang="en-US" sz="4400" b="1" dirty="0">
              <a:solidFill>
                <a:schemeClr val="tx1"/>
              </a:solidFill>
            </a:endParaRPr>
          </a:p>
        </p:txBody>
      </p:sp>
    </p:spTree>
    <p:extLst>
      <p:ext uri="{BB962C8B-B14F-4D97-AF65-F5344CB8AC3E}">
        <p14:creationId xmlns:p14="http://schemas.microsoft.com/office/powerpoint/2010/main" val="3670742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lnSpcReduction="10000"/>
          </a:bodyPr>
          <a:lstStyle/>
          <a:p>
            <a:pPr marL="0" indent="0">
              <a:buNone/>
            </a:pPr>
            <a:r>
              <a:rPr lang="en-US" dirty="0" smtClean="0"/>
              <a:t>They cite many examples-</a:t>
            </a:r>
          </a:p>
          <a:p>
            <a:pPr marL="0" indent="0">
              <a:buNone/>
            </a:pPr>
            <a:r>
              <a:rPr lang="en-US" dirty="0" smtClean="0"/>
              <a:t>Genesis 23:19-respectful burial of Sarah in the cave purchased by Abraham for this purpose.  </a:t>
            </a:r>
          </a:p>
          <a:p>
            <a:pPr marL="0" indent="0">
              <a:buNone/>
            </a:pPr>
            <a:r>
              <a:rPr lang="en-US" dirty="0" smtClean="0"/>
              <a:t>Of course, Abraham(25:9), Isaac &amp; Rebekah(35:29), Jacob &amp; Leah (49:28-33) were all buried there too.  </a:t>
            </a:r>
          </a:p>
          <a:p>
            <a:pPr marL="0" indent="0">
              <a:buNone/>
            </a:pPr>
            <a:r>
              <a:rPr lang="en-US" dirty="0" smtClean="0"/>
              <a:t>Joseph was embalmed and put in a coffin in Egypt (50:26), and then later buried in the promised land (Josh. 24:32),  </a:t>
            </a:r>
          </a:p>
          <a:p>
            <a:pPr marL="0" indent="0">
              <a:buNone/>
            </a:pPr>
            <a:r>
              <a:rPr lang="en-US" dirty="0" smtClean="0"/>
              <a:t>Aaron was buried (Deut. 10:6), also Moses (Deut. 34:6), Joshua (Josh. 24:30), Gideon (Judges 8:32), Samuel (I Sam. 25:1), Saul (2 Sam. 2:4), David (I Kings 2:10), Solomon ( I Kings 11:43).  You see the point.  </a:t>
            </a:r>
            <a:endParaRPr lang="en-US" dirty="0"/>
          </a:p>
        </p:txBody>
      </p:sp>
    </p:spTree>
    <p:extLst>
      <p:ext uri="{BB962C8B-B14F-4D97-AF65-F5344CB8AC3E}">
        <p14:creationId xmlns:p14="http://schemas.microsoft.com/office/powerpoint/2010/main" val="377379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20000"/>
          </a:bodyPr>
          <a:lstStyle/>
          <a:p>
            <a:pPr marL="0" indent="0">
              <a:buNone/>
            </a:pPr>
            <a:r>
              <a:rPr lang="en-US" dirty="0" smtClean="0"/>
              <a:t>According to the report, to be burned was most often associated with the judgment of God.</a:t>
            </a:r>
          </a:p>
          <a:p>
            <a:pPr marL="0" indent="0">
              <a:buNone/>
            </a:pPr>
            <a:r>
              <a:rPr lang="en-US" dirty="0" smtClean="0"/>
              <a:t>Sodom and Gomorrah, the Golden Calf, the sons of Aaron and many other examples, the Final Judgment.  </a:t>
            </a:r>
          </a:p>
          <a:p>
            <a:pPr marL="0" indent="0">
              <a:buNone/>
            </a:pPr>
            <a:r>
              <a:rPr lang="en-US" dirty="0" smtClean="0"/>
              <a:t>Even to be burned in death was a sign of judgment-Joshua 7:15, 25-26.  </a:t>
            </a:r>
          </a:p>
          <a:p>
            <a:pPr marL="0" indent="0">
              <a:buNone/>
            </a:pPr>
            <a:r>
              <a:rPr lang="en-US" dirty="0" smtClean="0"/>
              <a:t>In Amos 2:1-2, God punished the pagan king of Moab for desecrating the bones of Edom’s king in death as he burned them.  </a:t>
            </a:r>
          </a:p>
          <a:p>
            <a:pPr marL="0" indent="0">
              <a:buNone/>
            </a:pPr>
            <a:r>
              <a:rPr lang="en-US" dirty="0" smtClean="0"/>
              <a:t>Also to not be buried was a sign of judgment-Jeremiah 8:1-2, 16:1-6.  We see this in Revelation as well-Revelation 19:21.</a:t>
            </a:r>
          </a:p>
          <a:p>
            <a:pPr marL="0" indent="0">
              <a:buNone/>
            </a:pPr>
            <a:r>
              <a:rPr lang="en-US" dirty="0" smtClean="0"/>
              <a:t>Also it was sign of disrespect for the body-Revelation 11:9.  </a:t>
            </a:r>
            <a:endParaRPr lang="en-US" dirty="0"/>
          </a:p>
        </p:txBody>
      </p:sp>
    </p:spTree>
    <p:extLst>
      <p:ext uri="{BB962C8B-B14F-4D97-AF65-F5344CB8AC3E}">
        <p14:creationId xmlns:p14="http://schemas.microsoft.com/office/powerpoint/2010/main" val="377136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4000" dirty="0" smtClean="0"/>
              <a:t>Therefore the report says, “Throughout her history, the Christian Church has not sanctioned or encouraged the practice of intentionally destroying the body after death.  Following the Jewish burial practices, the human body has been consistently and reverently entombed; its return to dust has been left in the hands of the One who created it.”</a:t>
            </a:r>
            <a:endParaRPr lang="en-US" sz="4000" dirty="0"/>
          </a:p>
        </p:txBody>
      </p:sp>
    </p:spTree>
    <p:extLst>
      <p:ext uri="{BB962C8B-B14F-4D97-AF65-F5344CB8AC3E}">
        <p14:creationId xmlns:p14="http://schemas.microsoft.com/office/powerpoint/2010/main" val="276681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In an article entitled, “Cremation: Not a Christian Option”, the author writes,</a:t>
            </a:r>
          </a:p>
          <a:p>
            <a:pPr marL="0" indent="0">
              <a:buNone/>
            </a:pPr>
            <a:r>
              <a:rPr lang="en-US" dirty="0" smtClean="0"/>
              <a:t>“There were several reasons why the early Christians rejected cremation.  They wanted to be buried because Christ had been buried; they did not want to give credibility to the pagan argument that cremation makes it impossible to resurrect the body; they knew cremation had no Biblical approval in the Old Testament, and they remembered St. Paul said the Christian body was the temple of the Holy Spirit (I Corinth. 3:16-17, 6:19).  They could not envision their Christian bodies being cremated.”</a:t>
            </a:r>
          </a:p>
        </p:txBody>
      </p:sp>
    </p:spTree>
    <p:extLst>
      <p:ext uri="{BB962C8B-B14F-4D97-AF65-F5344CB8AC3E}">
        <p14:creationId xmlns:p14="http://schemas.microsoft.com/office/powerpoint/2010/main" val="115986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514350" indent="-514350">
              <a:buAutoNum type="arabicPeriod" startAt="3"/>
            </a:pPr>
            <a:r>
              <a:rPr lang="en-US" dirty="0" smtClean="0"/>
              <a:t>In addition, early Christians saw the burial of the body as a testament to their central belief of the resurrection of the body on the last day.  </a:t>
            </a:r>
          </a:p>
          <a:p>
            <a:pPr marL="0" indent="0">
              <a:buNone/>
            </a:pPr>
            <a:r>
              <a:rPr lang="en-US" dirty="0" smtClean="0"/>
              <a:t>They cite Jesus’ resurrection in His body in flesh and bones as a model for our own resurrection (Luke 24:41-43, John 20:26-28).  He was resurrected in his own body still bearing the marks of His crucifixion.  </a:t>
            </a:r>
          </a:p>
          <a:p>
            <a:pPr marL="0" indent="0">
              <a:buNone/>
            </a:pPr>
            <a:r>
              <a:rPr lang="en-US" dirty="0" smtClean="0"/>
              <a:t>Then the testimony of the NT is that we will be raised in our own bodies on the last day.  </a:t>
            </a:r>
            <a:endParaRPr lang="en-US" dirty="0"/>
          </a:p>
        </p:txBody>
      </p:sp>
    </p:spTree>
    <p:extLst>
      <p:ext uri="{BB962C8B-B14F-4D97-AF65-F5344CB8AC3E}">
        <p14:creationId xmlns:p14="http://schemas.microsoft.com/office/powerpoint/2010/main" val="2684302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Look at I Corinthians 15:35-49.  “What is sown is perishable, what is raised is imperishable.  It is sown in dishonor, it is raised in glory.  It is sown a natural body, it is raised a spiritual body.”  </a:t>
            </a:r>
          </a:p>
          <a:p>
            <a:pPr marL="0" indent="0">
              <a:buNone/>
            </a:pPr>
            <a:r>
              <a:rPr lang="en-US" dirty="0" smtClean="0"/>
              <a:t>In other words, the body God created for us on earth will be raised, but be raised as a spiritual body that will be imperishable.  </a:t>
            </a:r>
          </a:p>
          <a:p>
            <a:pPr marL="0" indent="0">
              <a:buNone/>
            </a:pPr>
            <a:r>
              <a:rPr lang="en-US" dirty="0" smtClean="0"/>
              <a:t>For those still alive at the time of Christ’s return, read I Corinthians 15:50-54.  It describes the resurrection as a change, a transformation where our body is clothed with immorality.  </a:t>
            </a:r>
            <a:endParaRPr lang="en-US" dirty="0"/>
          </a:p>
        </p:txBody>
      </p:sp>
    </p:spTree>
    <p:extLst>
      <p:ext uri="{BB962C8B-B14F-4D97-AF65-F5344CB8AC3E}">
        <p14:creationId xmlns:p14="http://schemas.microsoft.com/office/powerpoint/2010/main" val="2369333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We see this too in Philippians 3:20.</a:t>
            </a:r>
          </a:p>
          <a:p>
            <a:pPr marL="0" indent="0">
              <a:buNone/>
            </a:pPr>
            <a:r>
              <a:rPr lang="en-US" b="1" i="0" u="none" strike="noStrike" baseline="0" dirty="0" err="1" smtClean="0">
                <a:latin typeface="Bwgrkl"/>
              </a:rPr>
              <a:t>metaschmati,zw</a:t>
            </a:r>
            <a:r>
              <a:rPr lang="en-US" b="1" i="0" u="none" strike="noStrike" baseline="0" dirty="0" smtClean="0">
                <a:latin typeface="Bwgrkl"/>
              </a:rPr>
              <a:t> </a:t>
            </a:r>
            <a:r>
              <a:rPr lang="en-US" b="1" i="0" u="none" strike="noStrike" baseline="0" dirty="0" smtClean="0"/>
              <a:t>-</a:t>
            </a:r>
            <a:r>
              <a:rPr lang="en-US" i="0" u="none" strike="noStrike" baseline="0" dirty="0" err="1" smtClean="0"/>
              <a:t>metaschimatizo</a:t>
            </a:r>
            <a:r>
              <a:rPr lang="en-US" i="0" u="none" strike="noStrike" baseline="0" dirty="0" smtClean="0"/>
              <a:t>-a meta schism.</a:t>
            </a:r>
          </a:p>
          <a:p>
            <a:pPr marL="0" indent="0">
              <a:buNone/>
            </a:pPr>
            <a:endParaRPr lang="en-US" sz="2000" b="0" i="0" u="none" strike="noStrike" baseline="0" dirty="0" smtClean="0"/>
          </a:p>
          <a:p>
            <a:pPr marL="0" indent="0">
              <a:buNone/>
            </a:pPr>
            <a:r>
              <a:rPr lang="en-US" dirty="0" smtClean="0"/>
              <a:t>Our bodies will experience a transformation, or change of form to be like Jesus’ glorious body.  His body is a model for ours.  Therefore, it will be our body raised, but changed and transformed.  </a:t>
            </a:r>
          </a:p>
          <a:p>
            <a:pPr marL="0" indent="0">
              <a:buNone/>
            </a:pPr>
            <a:r>
              <a:rPr lang="en-US" dirty="0" smtClean="0"/>
              <a:t>Also I Thessalonians 4:16-17 where it says, “the dead in Christ will rise first.  Then we who are alive, who are left, will be caught up together with them in the clouds to meet the Lord  in the air, and so we will always be with the Lord.”</a:t>
            </a:r>
            <a:endParaRPr lang="en-US" dirty="0"/>
          </a:p>
        </p:txBody>
      </p:sp>
    </p:spTree>
    <p:extLst>
      <p:ext uri="{BB962C8B-B14F-4D97-AF65-F5344CB8AC3E}">
        <p14:creationId xmlns:p14="http://schemas.microsoft.com/office/powerpoint/2010/main" val="367918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Autofit/>
          </a:bodyPr>
          <a:lstStyle/>
          <a:p>
            <a:pPr marL="0" indent="0">
              <a:buNone/>
            </a:pPr>
            <a:r>
              <a:rPr lang="en-US" sz="3600" dirty="0" smtClean="0"/>
              <a:t>Therefore because of this belief, the Christian church always viewed the burial of the body as the respectful and proper way for the body to be handled upon death.  </a:t>
            </a:r>
          </a:p>
          <a:p>
            <a:pPr marL="0" indent="0">
              <a:buNone/>
            </a:pPr>
            <a:r>
              <a:rPr lang="en-US" sz="3600" dirty="0" smtClean="0"/>
              <a:t>Now you might be hearing all this and believe our Lutheran Church Missouri Synod stands against this practice.  Well traditionally it did for these reasons and some still today in the Synod because of these reasons, they would dissuade people from getting cremated.  </a:t>
            </a:r>
            <a:endParaRPr lang="en-US" sz="3600" dirty="0"/>
          </a:p>
        </p:txBody>
      </p:sp>
    </p:spTree>
    <p:extLst>
      <p:ext uri="{BB962C8B-B14F-4D97-AF65-F5344CB8AC3E}">
        <p14:creationId xmlns:p14="http://schemas.microsoft.com/office/powerpoint/2010/main" val="307627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buNone/>
            </a:pPr>
            <a:r>
              <a:rPr lang="en-US" sz="3600" dirty="0" smtClean="0"/>
              <a:t>However, our Synod has not taken an official position on the practice or taken a hard line of prohibition against it.  Why?</a:t>
            </a:r>
          </a:p>
          <a:p>
            <a:pPr marL="0" indent="0">
              <a:buNone/>
            </a:pPr>
            <a:r>
              <a:rPr lang="en-US" sz="3600" dirty="0" smtClean="0"/>
              <a:t>Because you cannot point to a particular verse or Scripture that outright forbids this practice, even though it was not typically used in Scripture.    Therefore, we cannot come out and outright forbid it.  It can be viewed within the realm of Christian freedom.  </a:t>
            </a:r>
            <a:endParaRPr lang="en-US" sz="3600" dirty="0"/>
          </a:p>
        </p:txBody>
      </p:sp>
    </p:spTree>
    <p:extLst>
      <p:ext uri="{BB962C8B-B14F-4D97-AF65-F5344CB8AC3E}">
        <p14:creationId xmlns:p14="http://schemas.microsoft.com/office/powerpoint/2010/main" val="890062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Why?  Because at the end of the day, we do not believe the lack of burial of a body will in fact jeopardize one’s salvation in any way.  </a:t>
            </a:r>
          </a:p>
          <a:p>
            <a:pPr marL="0" indent="0">
              <a:buNone/>
            </a:pPr>
            <a:r>
              <a:rPr lang="en-US" dirty="0" smtClean="0"/>
              <a:t>We can think of those killed in war or at sea or burned at times to prevent the spread of disease.  We can think of people who have lost limbs in war or are killed in fires or natural disasters that destroy the body. </a:t>
            </a:r>
            <a:r>
              <a:rPr lang="en-US" dirty="0" smtClean="0"/>
              <a:t>We can think of Christians who were martyred by being burned at the stake or fed </a:t>
            </a:r>
            <a:r>
              <a:rPr lang="en-US" smtClean="0"/>
              <a:t>to animals.  </a:t>
            </a:r>
            <a:r>
              <a:rPr lang="en-US" dirty="0" smtClean="0"/>
              <a:t>The Lord doesn’t need the ashes of our body to raise it.  </a:t>
            </a:r>
          </a:p>
          <a:p>
            <a:pPr marL="0" indent="0">
              <a:buNone/>
            </a:pPr>
            <a:r>
              <a:rPr lang="en-US" dirty="0" smtClean="0"/>
              <a:t>It is why in the “This I believe” booklet and online, we state that we do not have an official position on the practice.  Look at sheets.  </a:t>
            </a:r>
            <a:endParaRPr lang="en-US" dirty="0"/>
          </a:p>
        </p:txBody>
      </p:sp>
    </p:spTree>
    <p:extLst>
      <p:ext uri="{BB962C8B-B14F-4D97-AF65-F5344CB8AC3E}">
        <p14:creationId xmlns:p14="http://schemas.microsoft.com/office/powerpoint/2010/main" val="32574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400" dirty="0" smtClean="0"/>
              <a:t>Why embark on this study?  </a:t>
            </a:r>
          </a:p>
          <a:p>
            <a:pPr marL="0" indent="0">
              <a:buNone/>
            </a:pPr>
            <a:r>
              <a:rPr lang="en-US" sz="4400" dirty="0" smtClean="0"/>
              <a:t>Well, one of the most frequent questions I have gotten as a pastor is about cremation, so it is important to understand the church’s position on this practice which has now become so popular and widely chosen.  </a:t>
            </a:r>
            <a:endParaRPr lang="en-US" sz="4400" dirty="0"/>
          </a:p>
        </p:txBody>
      </p:sp>
    </p:spTree>
    <p:extLst>
      <p:ext uri="{BB962C8B-B14F-4D97-AF65-F5344CB8AC3E}">
        <p14:creationId xmlns:p14="http://schemas.microsoft.com/office/powerpoint/2010/main" val="263944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Autofit/>
          </a:bodyPr>
          <a:lstStyle/>
          <a:p>
            <a:pPr marL="0" indent="0">
              <a:buNone/>
            </a:pPr>
            <a:r>
              <a:rPr lang="en-US" sz="4000" dirty="0" smtClean="0"/>
              <a:t>However despite this being our official position or unofficial position, many LCMS pastors would counsel against it, not because people still associate it with pagan practices anymore, or because it creates questions about one’s salvation, but because it does not give the best witness to our faith and beliefs as Christians in the resurrection of the dead.  </a:t>
            </a:r>
            <a:endParaRPr lang="en-US" sz="4000" dirty="0"/>
          </a:p>
        </p:txBody>
      </p:sp>
    </p:spTree>
    <p:extLst>
      <p:ext uri="{BB962C8B-B14F-4D97-AF65-F5344CB8AC3E}">
        <p14:creationId xmlns:p14="http://schemas.microsoft.com/office/powerpoint/2010/main" val="53804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This is the way this report puts it, “Although there is no Word of the Lord that forbids the practice of cremation, clearly the traditional Christian form of burial is more in keeping with our faith.  The intentional destruction of the human body after death may be free to us under the Gospel, but the practice is neither helpful nor up-building in making a clear confession of our faith in the bodily resurrection of the dead.  In making a decision for his own burial, it is preferable for the Christian to confess this truth by entrusting his body into the keeping of Almighty God.”</a:t>
            </a:r>
            <a:endParaRPr lang="en-US" dirty="0"/>
          </a:p>
        </p:txBody>
      </p:sp>
    </p:spTree>
    <p:extLst>
      <p:ext uri="{BB962C8B-B14F-4D97-AF65-F5344CB8AC3E}">
        <p14:creationId xmlns:p14="http://schemas.microsoft.com/office/powerpoint/2010/main" val="3270658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Now with this being said, I know cremation has become a popular choice for financial reasons.  If you should choose this route, know it is a matter of Christian freedom.  It will not affect your salvation or the ability of the Lord to raise your body on the last day.  We know our soul upon death as believers immediately goes to be with Christ, so what really matters to our body after death is not critical. </a:t>
            </a:r>
          </a:p>
          <a:p>
            <a:pPr marL="0" indent="0">
              <a:buNone/>
            </a:pPr>
            <a:r>
              <a:rPr lang="en-US" dirty="0" smtClean="0"/>
              <a:t>We could point to Philippians 1:23, 2 Corinthians 5:6-8, Revelation 6:9-11, Luke 16:22, Ecclesiastes 12:7, Psalm 146:4, </a:t>
            </a:r>
            <a:endParaRPr lang="en-US" dirty="0"/>
          </a:p>
        </p:txBody>
      </p:sp>
    </p:spTree>
    <p:extLst>
      <p:ext uri="{BB962C8B-B14F-4D97-AF65-F5344CB8AC3E}">
        <p14:creationId xmlns:p14="http://schemas.microsoft.com/office/powerpoint/2010/main" val="3847138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However the point of that report and the church’s ancient practice of rejecting it, is it does not give the best witness to our faith and confession in the resurrection of the body.  Therefore, it would be a better practice if cremation is chosen to bury the remains out of respect for the body God gave.  We do generally frown upon the keeping of remains or the scattering of remains in many places, even though we do not believe again that this practice would affect one’s salvation in any way.  </a:t>
            </a:r>
          </a:p>
          <a:p>
            <a:pPr marL="0" indent="0">
              <a:buNone/>
            </a:pPr>
            <a:r>
              <a:rPr lang="en-US" dirty="0" smtClean="0"/>
              <a:t>Read paragraph on this from CTCR report-p. 5.</a:t>
            </a:r>
          </a:p>
          <a:p>
            <a:pPr marL="0" indent="0">
              <a:buNone/>
            </a:pPr>
            <a:endParaRPr lang="en-US" dirty="0"/>
          </a:p>
        </p:txBody>
      </p:sp>
    </p:spTree>
    <p:extLst>
      <p:ext uri="{BB962C8B-B14F-4D97-AF65-F5344CB8AC3E}">
        <p14:creationId xmlns:p14="http://schemas.microsoft.com/office/powerpoint/2010/main" val="216074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marL="0" indent="0">
              <a:buNone/>
            </a:pPr>
            <a:r>
              <a:rPr lang="en-US" dirty="0" smtClean="0"/>
              <a:t>With this lesson, I have probably confused you more, but I have tried to present why the church traditionally counseled against this practice but also why we do not have an official position on it.  It is not a matter of salvation nor strictly forbidden in Scripture, so we think we can choose the practice in good conscience.  However, the argument of what it communicates or doesn’t communicate as a testament to our faith I think is a strong one. </a:t>
            </a:r>
          </a:p>
          <a:p>
            <a:pPr marL="0" indent="0">
              <a:buNone/>
            </a:pPr>
            <a:r>
              <a:rPr lang="en-US" dirty="0" smtClean="0"/>
              <a:t>Much like the eating of meat sacrificed to idols in NT times ( I Corinthians 8) or the dress or hair of women (</a:t>
            </a:r>
            <a:r>
              <a:rPr lang="en-US" smtClean="0"/>
              <a:t>I Timothy 1:9).  </a:t>
            </a:r>
            <a:endParaRPr lang="en-US" dirty="0"/>
          </a:p>
        </p:txBody>
      </p:sp>
    </p:spTree>
    <p:extLst>
      <p:ext uri="{BB962C8B-B14F-4D97-AF65-F5344CB8AC3E}">
        <p14:creationId xmlns:p14="http://schemas.microsoft.com/office/powerpoint/2010/main" val="344741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First of all, some background on the practice.  </a:t>
            </a:r>
          </a:p>
          <a:p>
            <a:pPr marL="0" indent="0">
              <a:buNone/>
            </a:pPr>
            <a:r>
              <a:rPr lang="en-US" dirty="0" smtClean="0"/>
              <a:t>The following is taken from the website of the “Cremation Association of North America”</a:t>
            </a:r>
          </a:p>
          <a:p>
            <a:pPr marL="0" indent="0">
              <a:buNone/>
            </a:pPr>
            <a:r>
              <a:rPr lang="en-US" dirty="0" smtClean="0"/>
              <a:t>“Scholars today quite generally agree that cremation probably began in any real sense during the early Stone Age – around 3000 B.C. – and most likely in Europe and the Near East.</a:t>
            </a:r>
          </a:p>
          <a:p>
            <a:pPr marL="0" indent="0">
              <a:buNone/>
            </a:pPr>
            <a:r>
              <a:rPr lang="en-US" dirty="0" smtClean="0"/>
              <a:t>​During the late Stone Age cremation began to spread across northern Europe, as evidenced by particularly informative finds of decorative pottery urns in western Russia among the Slavic peoples.</a:t>
            </a:r>
          </a:p>
          <a:p>
            <a:pPr marL="0" indent="0">
              <a:buNone/>
            </a:pPr>
            <a:r>
              <a:rPr lang="en-US" dirty="0" smtClean="0"/>
              <a:t>​With the advent of the Bronze Age – 2500 to 1000 B.C. – cremation moved into the British Isles and into what is now Spain and Portugal. Cemeteries for cremation developed in Hungary and northern Italy, spreading to northern Europe and even Ireland.”</a:t>
            </a:r>
            <a:endParaRPr lang="en-US" dirty="0"/>
          </a:p>
        </p:txBody>
      </p:sp>
    </p:spTree>
    <p:extLst>
      <p:ext uri="{BB962C8B-B14F-4D97-AF65-F5344CB8AC3E}">
        <p14:creationId xmlns:p14="http://schemas.microsoft.com/office/powerpoint/2010/main" val="237614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“In the Mycenaean Age – circa 1000 B.C. – cremation became an integral part of the elaborate Grecian burial custom. In fact, it became the dominant mode of disposition by the time of Homer in 800 B.C. and was actually encouraged for reasons of health and expedient burial of slain warriors in this battle-ravaged country.</a:t>
            </a:r>
          </a:p>
          <a:p>
            <a:pPr marL="0" indent="0">
              <a:buNone/>
            </a:pPr>
            <a:r>
              <a:rPr lang="en-US" dirty="0" smtClean="0"/>
              <a:t>​Following this Grecian trend, the early Romans probably embraced cremation some time around 600 B.C. and it apparently became so prevalent that an official decree had to be issued in the mid 5th Century against the cremation of bodies within the city.</a:t>
            </a:r>
          </a:p>
          <a:p>
            <a:pPr marL="0" indent="0">
              <a:buNone/>
            </a:pPr>
            <a:r>
              <a:rPr lang="en-US" dirty="0" smtClean="0"/>
              <a:t>By the time of the Roman Empire – 27 B.C. to 395 A.D. – it was widely practiced, and cremated remains were generally stored in elaborate urns, often within columbarium-like buildings.”</a:t>
            </a:r>
            <a:endParaRPr lang="en-US" dirty="0"/>
          </a:p>
        </p:txBody>
      </p:sp>
    </p:spTree>
    <p:extLst>
      <p:ext uri="{BB962C8B-B14F-4D97-AF65-F5344CB8AC3E}">
        <p14:creationId xmlns:p14="http://schemas.microsoft.com/office/powerpoint/2010/main" val="426048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dirty="0" smtClean="0"/>
              <a:t>Although the practice was prevalent among the Romans, cremation was rare with the early Christians who considered it pagan and in the Jewish culture where traditional sepulcher entombment was preferred.</a:t>
            </a:r>
          </a:p>
          <a:p>
            <a:pPr marL="0" indent="0">
              <a:buNone/>
            </a:pPr>
            <a:r>
              <a:rPr lang="en-US" dirty="0" smtClean="0"/>
              <a:t>​However, by 400 A.D., as a result of Constantine's Christianization of the Empire, earth burial had completely replaced cremation except for rare instances of plague or war, and for the next 1,500 years remained the accepted mode of disposition throughout Europe.</a:t>
            </a:r>
            <a:endParaRPr lang="en-US" dirty="0"/>
          </a:p>
        </p:txBody>
      </p:sp>
    </p:spTree>
    <p:extLst>
      <p:ext uri="{BB962C8B-B14F-4D97-AF65-F5344CB8AC3E}">
        <p14:creationId xmlns:p14="http://schemas.microsoft.com/office/powerpoint/2010/main" val="364701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Now why did Christians frown upon it early on in its history. </a:t>
            </a:r>
          </a:p>
          <a:p>
            <a:pPr marL="514350" indent="-514350">
              <a:buAutoNum type="arabicPeriod"/>
            </a:pPr>
            <a:r>
              <a:rPr lang="en-US" dirty="0" smtClean="0"/>
              <a:t>It was associated with pagan practice.  </a:t>
            </a:r>
          </a:p>
          <a:p>
            <a:pPr marL="0" indent="0">
              <a:buNone/>
            </a:pPr>
            <a:r>
              <a:rPr lang="en-US" dirty="0" smtClean="0"/>
              <a:t>In a CTCR report put out by the Lutheran Church in Canada, they say that cremation was largely done by these ancient peoples of their belief systems.  In a quote from the report, “Cremation of the human body after death appears largely in those cultures where the material world is regarded as neither good nor profitable.”</a:t>
            </a:r>
            <a:endParaRPr lang="en-US" dirty="0"/>
          </a:p>
        </p:txBody>
      </p:sp>
    </p:spTree>
    <p:extLst>
      <p:ext uri="{BB962C8B-B14F-4D97-AF65-F5344CB8AC3E}">
        <p14:creationId xmlns:p14="http://schemas.microsoft.com/office/powerpoint/2010/main" val="9659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It goes on to say, “Much of Greek philosophy saw the body as a prison for the soul.  The goal of every life was to attain a higher spiritual state of existence.  Matter, including the human body, was in and of itself evil.”  </a:t>
            </a:r>
          </a:p>
          <a:p>
            <a:pPr marL="0" indent="0">
              <a:buNone/>
            </a:pPr>
            <a:r>
              <a:rPr lang="en-US" dirty="0" smtClean="0"/>
              <a:t>Therefore, they did not have great respect for the body as a creation of God, and so it was inconsequential to them what happened to the body after death.  The soul had finally been freed from it, so it didn’t matter what happened to it.  Their practice then was to burn it.  </a:t>
            </a:r>
            <a:endParaRPr lang="en-US" dirty="0"/>
          </a:p>
        </p:txBody>
      </p:sp>
    </p:spTree>
    <p:extLst>
      <p:ext uri="{BB962C8B-B14F-4D97-AF65-F5344CB8AC3E}">
        <p14:creationId xmlns:p14="http://schemas.microsoft.com/office/powerpoint/2010/main" val="292837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t>Gnostics and other Eastern religions in many ways follow these beliefs.  </a:t>
            </a:r>
          </a:p>
          <a:p>
            <a:pPr marL="0" indent="0">
              <a:buNone/>
            </a:pPr>
            <a:r>
              <a:rPr lang="en-US" dirty="0" smtClean="0"/>
              <a:t>In Hinduism for example, they believe the soul lives on beyond the body in the cycle of reincarnation into other bodies until the person achieves perfect self-awareness that life is an illusion called moksha.  If in fact, one achieves this self-awareness, they say they become one with the Brahman, which is this mysterious force that holds all things together. Therefore, the common practice for a Hindu upon death is cremation.  </a:t>
            </a:r>
            <a:endParaRPr lang="en-US" dirty="0"/>
          </a:p>
        </p:txBody>
      </p:sp>
    </p:spTree>
    <p:extLst>
      <p:ext uri="{BB962C8B-B14F-4D97-AF65-F5344CB8AC3E}">
        <p14:creationId xmlns:p14="http://schemas.microsoft.com/office/powerpoint/2010/main" val="194103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514350" indent="-514350">
              <a:buAutoNum type="arabicPeriod" startAt="2"/>
            </a:pPr>
            <a:r>
              <a:rPr lang="en-US" dirty="0" smtClean="0"/>
              <a:t>It was viewed a desecration of the body that God gave and disrespecting the body even in death.  Therefore, Christians tended to follow the practice of the Jews who showed great respect for their dead.  </a:t>
            </a:r>
          </a:p>
          <a:p>
            <a:pPr marL="0" indent="0">
              <a:buNone/>
            </a:pPr>
            <a:r>
              <a:rPr lang="en-US" dirty="0" smtClean="0"/>
              <a:t>In that CTCR report, it says, “The reverent treatment of the human body after death, however, is repeatedly emphasized through scripture.  From the time of the Patriarchs onward, God’s people treated the human body with great dignity after death and conscientiously and faithfully established and maintained tombs for the dead.”</a:t>
            </a:r>
            <a:endParaRPr lang="en-US" dirty="0"/>
          </a:p>
        </p:txBody>
      </p:sp>
    </p:spTree>
    <p:extLst>
      <p:ext uri="{BB962C8B-B14F-4D97-AF65-F5344CB8AC3E}">
        <p14:creationId xmlns:p14="http://schemas.microsoft.com/office/powerpoint/2010/main" val="425338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2296</Words>
  <Application>Microsoft Office PowerPoint</Application>
  <PresentationFormat>On-screen Show (4:3)</PresentationFormat>
  <Paragraphs>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Hot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dc:creator>
  <cp:lastModifiedBy>Church</cp:lastModifiedBy>
  <cp:revision>16</cp:revision>
  <dcterms:created xsi:type="dcterms:W3CDTF">2024-04-06T23:47:16Z</dcterms:created>
  <dcterms:modified xsi:type="dcterms:W3CDTF">2024-04-11T14:11:35Z</dcterms:modified>
</cp:coreProperties>
</file>