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98"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7" r:id="rId92"/>
    <p:sldId id="348" r:id="rId93"/>
    <p:sldId id="349" r:id="rId94"/>
    <p:sldId id="360" r:id="rId95"/>
    <p:sldId id="350" r:id="rId96"/>
    <p:sldId id="351" r:id="rId97"/>
    <p:sldId id="361" r:id="rId98"/>
    <p:sldId id="352" r:id="rId99"/>
    <p:sldId id="353" r:id="rId100"/>
    <p:sldId id="354" r:id="rId101"/>
    <p:sldId id="355" r:id="rId102"/>
    <p:sldId id="356" r:id="rId103"/>
    <p:sldId id="357" r:id="rId104"/>
    <p:sldId id="358" r:id="rId105"/>
    <p:sldId id="359" r:id="rId10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640CD94-4354-461E-ABF7-1C8312B8ABB0}">
          <p14:sldIdLst>
            <p14:sldId id="256"/>
            <p14:sldId id="257"/>
            <p14:sldId id="258"/>
            <p14:sldId id="259"/>
            <p14:sldId id="260"/>
            <p14:sldId id="261"/>
            <p14:sldId id="262"/>
            <p14:sldId id="263"/>
            <p14:sldId id="264"/>
            <p14:sldId id="265"/>
            <p14:sldId id="266"/>
            <p14:sldId id="267"/>
            <p14:sldId id="268"/>
            <p14:sldId id="269"/>
            <p14:sldId id="270"/>
            <p14:sldId id="298"/>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Lst>
        </p14:section>
        <p14:section name="Untitled Section" id="{97351FC2-A1F7-4205-9C9F-AD9E30242F4C}">
          <p14:sldIdLst>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Lst>
        </p14:section>
        <p14:section name="Untitled Section" id="{8AA8ED78-2F30-4513-96D2-D86480E91ED8}">
          <p14:sldIdLst>
            <p14:sldId id="329"/>
            <p14:sldId id="330"/>
            <p14:sldId id="331"/>
            <p14:sldId id="332"/>
            <p14:sldId id="333"/>
            <p14:sldId id="334"/>
            <p14:sldId id="335"/>
            <p14:sldId id="336"/>
            <p14:sldId id="337"/>
            <p14:sldId id="338"/>
            <p14:sldId id="339"/>
            <p14:sldId id="340"/>
          </p14:sldIdLst>
        </p14:section>
        <p14:section name="Untitled Section" id="{402CF3E6-B405-45FE-9B2C-25981AAB4366}">
          <p14:sldIdLst>
            <p14:sldId id="341"/>
            <p14:sldId id="342"/>
            <p14:sldId id="343"/>
            <p14:sldId id="344"/>
            <p14:sldId id="345"/>
            <p14:sldId id="347"/>
            <p14:sldId id="348"/>
            <p14:sldId id="349"/>
            <p14:sldId id="360"/>
            <p14:sldId id="350"/>
            <p14:sldId id="351"/>
            <p14:sldId id="361"/>
            <p14:sldId id="352"/>
            <p14:sldId id="353"/>
            <p14:sldId id="354"/>
            <p14:sldId id="355"/>
            <p14:sldId id="356"/>
            <p14:sldId id="357"/>
            <p14:sldId id="358"/>
            <p14:sldId id="35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949C29-C1C8-430F-A51E-001EDBB149E7}" type="datetimeFigureOut">
              <a:rPr lang="en-US" smtClean="0"/>
              <a:t>2/11/2024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C0CF4D-63EE-4DB4-99C0-983F043A8FCB}" type="slidenum">
              <a:rPr lang="en-US" smtClean="0"/>
              <a:t>‹#›</a:t>
            </a:fld>
            <a:endParaRPr lang="en-US"/>
          </a:p>
        </p:txBody>
      </p:sp>
    </p:spTree>
    <p:extLst>
      <p:ext uri="{BB962C8B-B14F-4D97-AF65-F5344CB8AC3E}">
        <p14:creationId xmlns:p14="http://schemas.microsoft.com/office/powerpoint/2010/main" val="2200461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C0CF4D-63EE-4DB4-99C0-983F043A8FCB}" type="slidenum">
              <a:rPr lang="en-US" smtClean="0"/>
              <a:t>43</a:t>
            </a:fld>
            <a:endParaRPr lang="en-US"/>
          </a:p>
        </p:txBody>
      </p:sp>
    </p:spTree>
    <p:extLst>
      <p:ext uri="{BB962C8B-B14F-4D97-AF65-F5344CB8AC3E}">
        <p14:creationId xmlns:p14="http://schemas.microsoft.com/office/powerpoint/2010/main" val="1834681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118F09-BA0B-406E-AD5A-7D9CE8D244F2}"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F418B-7E9C-4A3D-89FE-4BE77CCB7086}" type="slidenum">
              <a:rPr lang="en-US" smtClean="0"/>
              <a:t>‹#›</a:t>
            </a:fld>
            <a:endParaRPr lang="en-US"/>
          </a:p>
        </p:txBody>
      </p:sp>
    </p:spTree>
    <p:extLst>
      <p:ext uri="{BB962C8B-B14F-4D97-AF65-F5344CB8AC3E}">
        <p14:creationId xmlns:p14="http://schemas.microsoft.com/office/powerpoint/2010/main" val="2897832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18F09-BA0B-406E-AD5A-7D9CE8D244F2}"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F418B-7E9C-4A3D-89FE-4BE77CCB7086}" type="slidenum">
              <a:rPr lang="en-US" smtClean="0"/>
              <a:t>‹#›</a:t>
            </a:fld>
            <a:endParaRPr lang="en-US"/>
          </a:p>
        </p:txBody>
      </p:sp>
    </p:spTree>
    <p:extLst>
      <p:ext uri="{BB962C8B-B14F-4D97-AF65-F5344CB8AC3E}">
        <p14:creationId xmlns:p14="http://schemas.microsoft.com/office/powerpoint/2010/main" val="2474937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18F09-BA0B-406E-AD5A-7D9CE8D244F2}"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F418B-7E9C-4A3D-89FE-4BE77CCB7086}" type="slidenum">
              <a:rPr lang="en-US" smtClean="0"/>
              <a:t>‹#›</a:t>
            </a:fld>
            <a:endParaRPr lang="en-US"/>
          </a:p>
        </p:txBody>
      </p:sp>
    </p:spTree>
    <p:extLst>
      <p:ext uri="{BB962C8B-B14F-4D97-AF65-F5344CB8AC3E}">
        <p14:creationId xmlns:p14="http://schemas.microsoft.com/office/powerpoint/2010/main" val="3049128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18F09-BA0B-406E-AD5A-7D9CE8D244F2}"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F418B-7E9C-4A3D-89FE-4BE77CCB7086}" type="slidenum">
              <a:rPr lang="en-US" smtClean="0"/>
              <a:t>‹#›</a:t>
            </a:fld>
            <a:endParaRPr lang="en-US"/>
          </a:p>
        </p:txBody>
      </p:sp>
    </p:spTree>
    <p:extLst>
      <p:ext uri="{BB962C8B-B14F-4D97-AF65-F5344CB8AC3E}">
        <p14:creationId xmlns:p14="http://schemas.microsoft.com/office/powerpoint/2010/main" val="792351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118F09-BA0B-406E-AD5A-7D9CE8D244F2}"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F418B-7E9C-4A3D-89FE-4BE77CCB7086}" type="slidenum">
              <a:rPr lang="en-US" smtClean="0"/>
              <a:t>‹#›</a:t>
            </a:fld>
            <a:endParaRPr lang="en-US"/>
          </a:p>
        </p:txBody>
      </p:sp>
    </p:spTree>
    <p:extLst>
      <p:ext uri="{BB962C8B-B14F-4D97-AF65-F5344CB8AC3E}">
        <p14:creationId xmlns:p14="http://schemas.microsoft.com/office/powerpoint/2010/main" val="2618729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118F09-BA0B-406E-AD5A-7D9CE8D244F2}"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F418B-7E9C-4A3D-89FE-4BE77CCB7086}" type="slidenum">
              <a:rPr lang="en-US" smtClean="0"/>
              <a:t>‹#›</a:t>
            </a:fld>
            <a:endParaRPr lang="en-US"/>
          </a:p>
        </p:txBody>
      </p:sp>
    </p:spTree>
    <p:extLst>
      <p:ext uri="{BB962C8B-B14F-4D97-AF65-F5344CB8AC3E}">
        <p14:creationId xmlns:p14="http://schemas.microsoft.com/office/powerpoint/2010/main" val="33533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118F09-BA0B-406E-AD5A-7D9CE8D244F2}" type="datetimeFigureOut">
              <a:rPr lang="en-US" smtClean="0"/>
              <a:t>2/11/2024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4F418B-7E9C-4A3D-89FE-4BE77CCB7086}" type="slidenum">
              <a:rPr lang="en-US" smtClean="0"/>
              <a:t>‹#›</a:t>
            </a:fld>
            <a:endParaRPr lang="en-US"/>
          </a:p>
        </p:txBody>
      </p:sp>
    </p:spTree>
    <p:extLst>
      <p:ext uri="{BB962C8B-B14F-4D97-AF65-F5344CB8AC3E}">
        <p14:creationId xmlns:p14="http://schemas.microsoft.com/office/powerpoint/2010/main" val="2283764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118F09-BA0B-406E-AD5A-7D9CE8D244F2}" type="datetimeFigureOut">
              <a:rPr lang="en-US" smtClean="0"/>
              <a:t>2/11/2024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4F418B-7E9C-4A3D-89FE-4BE77CCB7086}" type="slidenum">
              <a:rPr lang="en-US" smtClean="0"/>
              <a:t>‹#›</a:t>
            </a:fld>
            <a:endParaRPr lang="en-US"/>
          </a:p>
        </p:txBody>
      </p:sp>
    </p:spTree>
    <p:extLst>
      <p:ext uri="{BB962C8B-B14F-4D97-AF65-F5344CB8AC3E}">
        <p14:creationId xmlns:p14="http://schemas.microsoft.com/office/powerpoint/2010/main" val="90285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18F09-BA0B-406E-AD5A-7D9CE8D244F2}" type="datetimeFigureOut">
              <a:rPr lang="en-US" smtClean="0"/>
              <a:t>2/11/2024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4F418B-7E9C-4A3D-89FE-4BE77CCB7086}" type="slidenum">
              <a:rPr lang="en-US" smtClean="0"/>
              <a:t>‹#›</a:t>
            </a:fld>
            <a:endParaRPr lang="en-US"/>
          </a:p>
        </p:txBody>
      </p:sp>
    </p:spTree>
    <p:extLst>
      <p:ext uri="{BB962C8B-B14F-4D97-AF65-F5344CB8AC3E}">
        <p14:creationId xmlns:p14="http://schemas.microsoft.com/office/powerpoint/2010/main" val="2920721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18F09-BA0B-406E-AD5A-7D9CE8D244F2}"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F418B-7E9C-4A3D-89FE-4BE77CCB7086}" type="slidenum">
              <a:rPr lang="en-US" smtClean="0"/>
              <a:t>‹#›</a:t>
            </a:fld>
            <a:endParaRPr lang="en-US"/>
          </a:p>
        </p:txBody>
      </p:sp>
    </p:spTree>
    <p:extLst>
      <p:ext uri="{BB962C8B-B14F-4D97-AF65-F5344CB8AC3E}">
        <p14:creationId xmlns:p14="http://schemas.microsoft.com/office/powerpoint/2010/main" val="4213379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18F09-BA0B-406E-AD5A-7D9CE8D244F2}"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F418B-7E9C-4A3D-89FE-4BE77CCB7086}" type="slidenum">
              <a:rPr lang="en-US" smtClean="0"/>
              <a:t>‹#›</a:t>
            </a:fld>
            <a:endParaRPr lang="en-US"/>
          </a:p>
        </p:txBody>
      </p:sp>
    </p:spTree>
    <p:extLst>
      <p:ext uri="{BB962C8B-B14F-4D97-AF65-F5344CB8AC3E}">
        <p14:creationId xmlns:p14="http://schemas.microsoft.com/office/powerpoint/2010/main" val="2079669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118F09-BA0B-406E-AD5A-7D9CE8D244F2}" type="datetimeFigureOut">
              <a:rPr lang="en-US" smtClean="0"/>
              <a:t>2/11/2024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4F418B-7E9C-4A3D-89FE-4BE77CCB7086}" type="slidenum">
              <a:rPr lang="en-US" smtClean="0"/>
              <a:t>‹#›</a:t>
            </a:fld>
            <a:endParaRPr lang="en-US"/>
          </a:p>
        </p:txBody>
      </p:sp>
    </p:spTree>
    <p:extLst>
      <p:ext uri="{BB962C8B-B14F-4D97-AF65-F5344CB8AC3E}">
        <p14:creationId xmlns:p14="http://schemas.microsoft.com/office/powerpoint/2010/main" val="1866025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BwRef('BGT_Rom%2011:11')" TargetMode="External"/><Relationship Id="rId2" Type="http://schemas.openxmlformats.org/officeDocument/2006/relationships/hyperlink" Target="BwRef('BGT_Rom%2010:19')" TargetMode="External"/><Relationship Id="rId1" Type="http://schemas.openxmlformats.org/officeDocument/2006/relationships/slideLayout" Target="../slideLayouts/slideLayout2.xml"/><Relationship Id="rId4" Type="http://schemas.openxmlformats.org/officeDocument/2006/relationships/hyperlink" Target="BwRef('BGT_Rom%2011:14')"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t>Who Really is Israel?</a:t>
            </a:r>
            <a:endParaRPr lang="en-US" sz="6000" b="1" dirty="0"/>
          </a:p>
        </p:txBody>
      </p:sp>
      <p:sp>
        <p:nvSpPr>
          <p:cNvPr id="3" name="Subtitle 2"/>
          <p:cNvSpPr>
            <a:spLocks noGrp="1"/>
          </p:cNvSpPr>
          <p:nvPr>
            <p:ph type="subTitle" idx="1"/>
          </p:nvPr>
        </p:nvSpPr>
        <p:spPr/>
        <p:txBody>
          <a:bodyPr>
            <a:normAutofit fontScale="92500"/>
          </a:bodyPr>
          <a:lstStyle/>
          <a:p>
            <a:r>
              <a:rPr lang="en-US" sz="4400" i="1" dirty="0" smtClean="0">
                <a:solidFill>
                  <a:schemeClr val="tx1"/>
                </a:solidFill>
              </a:rPr>
              <a:t>Intertestamental Period/New Testament Period</a:t>
            </a:r>
            <a:endParaRPr lang="en-US" sz="4400" i="1" dirty="0">
              <a:solidFill>
                <a:schemeClr val="tx1"/>
              </a:solidFill>
            </a:endParaRPr>
          </a:p>
        </p:txBody>
      </p:sp>
    </p:spTree>
    <p:extLst>
      <p:ext uri="{BB962C8B-B14F-4D97-AF65-F5344CB8AC3E}">
        <p14:creationId xmlns:p14="http://schemas.microsoft.com/office/powerpoint/2010/main" val="1165987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4000" dirty="0" smtClean="0"/>
              <a:t>Alexander then set his sights on Egypt and conquered it in 332.  The following year he founded Alexandria in his name.  According to the book, “Special consideration was accorded to the Jews, who were allowed to live in a separate part of the city and permitted to observe their own customs and retain their worship”-p. 18-19.</a:t>
            </a:r>
            <a:endParaRPr lang="en-US" sz="4000" dirty="0"/>
          </a:p>
        </p:txBody>
      </p:sp>
    </p:spTree>
    <p:extLst>
      <p:ext uri="{BB962C8B-B14F-4D97-AF65-F5344CB8AC3E}">
        <p14:creationId xmlns:p14="http://schemas.microsoft.com/office/powerpoint/2010/main" val="331041263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lstStyle/>
          <a:p>
            <a:pPr marL="0" indent="0">
              <a:buNone/>
            </a:pPr>
            <a:r>
              <a:rPr lang="en-US" dirty="0" smtClean="0"/>
              <a:t>In other words, a closemindedness or hardness from a part had and continued to come to be for Israel.  This reference for Israel is the old Israel.  The Pharisees and Jews.  Some of them rejected.  </a:t>
            </a:r>
          </a:p>
          <a:p>
            <a:pPr marL="0" indent="0">
              <a:buNone/>
            </a:pPr>
            <a:r>
              <a:rPr lang="en-US" dirty="0" smtClean="0"/>
              <a:t>“Until which the fullness of the Gentiles might come in.”</a:t>
            </a:r>
          </a:p>
          <a:p>
            <a:pPr marL="0" indent="0">
              <a:buNone/>
            </a:pPr>
            <a:r>
              <a:rPr lang="en-US" dirty="0" smtClean="0"/>
              <a:t>This would describe the church age we are in.  The time until Christ’s return.  There will be a partial hardening of the old Israel until the time of the Gentiles is fulfilled (Luke 21:24).</a:t>
            </a:r>
            <a:endParaRPr lang="en-US" dirty="0"/>
          </a:p>
        </p:txBody>
      </p:sp>
    </p:spTree>
    <p:extLst>
      <p:ext uri="{BB962C8B-B14F-4D97-AF65-F5344CB8AC3E}">
        <p14:creationId xmlns:p14="http://schemas.microsoft.com/office/powerpoint/2010/main" val="274916091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Then it says, “And in this way, all Israel will be saved.”  Or “And thus all Israel will be saved.”</a:t>
            </a:r>
          </a:p>
          <a:p>
            <a:pPr marL="0" indent="0">
              <a:buNone/>
            </a:pPr>
            <a:r>
              <a:rPr lang="en-US" dirty="0" smtClean="0"/>
              <a:t>But who is the Israel?  The new Israel made out of both elect Jews, (the remnant that would believe like Paul), and Gentiles.  It goes back to how Paul used the term Israel in 9:6 when he said, “not all who are descended from Israel belong to Israel.”  In other words, the New Israel of the church, as believers in the promise of the Gospel and Christ.</a:t>
            </a:r>
          </a:p>
          <a:p>
            <a:pPr marL="0" indent="0">
              <a:buNone/>
            </a:pPr>
            <a:r>
              <a:rPr lang="en-US" dirty="0" smtClean="0"/>
              <a:t>Questions about this?</a:t>
            </a:r>
          </a:p>
        </p:txBody>
      </p:sp>
    </p:spTree>
    <p:extLst>
      <p:ext uri="{BB962C8B-B14F-4D97-AF65-F5344CB8AC3E}">
        <p14:creationId xmlns:p14="http://schemas.microsoft.com/office/powerpoint/2010/main" val="74919317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lnSpcReduction="10000"/>
          </a:bodyPr>
          <a:lstStyle/>
          <a:p>
            <a:pPr marL="0" indent="0">
              <a:buNone/>
            </a:pPr>
            <a:r>
              <a:rPr lang="en-US" dirty="0" smtClean="0"/>
              <a:t>Now this isn’t the only place we see this in Scripture.  </a:t>
            </a:r>
          </a:p>
          <a:p>
            <a:pPr marL="0" indent="0">
              <a:buNone/>
            </a:pPr>
            <a:r>
              <a:rPr lang="en-US" dirty="0" smtClean="0"/>
              <a:t>Look at Galatians 3:7-9.  </a:t>
            </a:r>
          </a:p>
          <a:p>
            <a:pPr marL="0" indent="0">
              <a:buNone/>
            </a:pPr>
            <a:r>
              <a:rPr lang="en-US" dirty="0" smtClean="0"/>
              <a:t>It literally says, “Know then the ones out of or by faith, these ones are the sons of Abraham.”  He is saying the same thing as Romans.  The ones who live by faith in Christ are justified or declared righteous before God on account of Christ and therefore are the true sons of Abraham.  He once again sees the promise given to Abraham in Genesis 12 as fulfilled in the inclusion of the Gentiles into Israel through faith in the Gospel.  Read 3:10-14.  </a:t>
            </a:r>
            <a:endParaRPr lang="en-US" dirty="0"/>
          </a:p>
        </p:txBody>
      </p:sp>
    </p:spTree>
    <p:extLst>
      <p:ext uri="{BB962C8B-B14F-4D97-AF65-F5344CB8AC3E}">
        <p14:creationId xmlns:p14="http://schemas.microsoft.com/office/powerpoint/2010/main" val="112817112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lstStyle/>
          <a:p>
            <a:pPr marL="0" indent="0">
              <a:buNone/>
            </a:pPr>
            <a:r>
              <a:rPr lang="en-US" dirty="0" smtClean="0"/>
              <a:t>Paul then reveals the real promise of Genesis 12 was speaking about Christ and therefore the blessing promised comes through Him.</a:t>
            </a:r>
          </a:p>
          <a:p>
            <a:pPr marL="0" indent="0">
              <a:buNone/>
            </a:pPr>
            <a:r>
              <a:rPr lang="en-US" dirty="0" smtClean="0"/>
              <a:t>Read Galatians 3:15-18.  </a:t>
            </a:r>
          </a:p>
          <a:p>
            <a:pPr marL="0" indent="0">
              <a:buNone/>
            </a:pPr>
            <a:r>
              <a:rPr lang="en-US" dirty="0" smtClean="0"/>
              <a:t>Now look at Galatians 3:25-29.  </a:t>
            </a:r>
          </a:p>
          <a:p>
            <a:pPr marL="0" indent="0">
              <a:buNone/>
            </a:pPr>
            <a:r>
              <a:rPr lang="en-US" dirty="0" smtClean="0"/>
              <a:t>If we are Christ’s, then we are Abraham’s offspring, heirs or inheritors according to promise.  And if we are Abraham’s offspring, then we are now the Israel of God.  </a:t>
            </a:r>
          </a:p>
          <a:p>
            <a:pPr marL="0" indent="0">
              <a:buNone/>
            </a:pPr>
            <a:r>
              <a:rPr lang="en-US" dirty="0" smtClean="0"/>
              <a:t>Look at Galatians 6:15-16.  </a:t>
            </a:r>
            <a:endParaRPr lang="en-US" dirty="0"/>
          </a:p>
        </p:txBody>
      </p:sp>
    </p:spTree>
    <p:extLst>
      <p:ext uri="{BB962C8B-B14F-4D97-AF65-F5344CB8AC3E}">
        <p14:creationId xmlns:p14="http://schemas.microsoft.com/office/powerpoint/2010/main" val="397924810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buNone/>
            </a:pPr>
            <a:r>
              <a:rPr lang="en-US" dirty="0" smtClean="0"/>
              <a:t>Others places we see this.  </a:t>
            </a:r>
          </a:p>
          <a:p>
            <a:pPr marL="0" indent="0">
              <a:buNone/>
            </a:pPr>
            <a:r>
              <a:rPr lang="en-US" dirty="0" smtClean="0"/>
              <a:t>John 8:39-47.</a:t>
            </a:r>
          </a:p>
          <a:p>
            <a:pPr marL="0" indent="0">
              <a:buNone/>
            </a:pPr>
            <a:r>
              <a:rPr lang="en-US" dirty="0" smtClean="0"/>
              <a:t>Also I Peter 2:9.  Peter is speaking about believers in Christ, the church (2:4-5).  </a:t>
            </a:r>
          </a:p>
          <a:p>
            <a:pPr marL="0" indent="0">
              <a:buNone/>
            </a:pPr>
            <a:r>
              <a:rPr lang="en-US" dirty="0" smtClean="0"/>
              <a:t>When it says, we are a chosen race.  This was what was said of the old Israel-Deut. 7:6, 10:15, 14:2,Isaiah </a:t>
            </a:r>
            <a:r>
              <a:rPr lang="en-US" dirty="0"/>
              <a:t>43:20, 44:1.  They were originally the elect, the chosen ones.  Now the church consisting of both Jews and Gentiles is that chosen race.  </a:t>
            </a:r>
          </a:p>
          <a:p>
            <a:pPr marL="0" indent="0">
              <a:buNone/>
            </a:pPr>
            <a:r>
              <a:rPr lang="en-US" dirty="0" smtClean="0"/>
              <a:t>They are a royal priesthood and holy nation-Exodus 19:5-6.  </a:t>
            </a:r>
          </a:p>
          <a:p>
            <a:pPr marL="0" indent="0">
              <a:buNone/>
            </a:pPr>
            <a:r>
              <a:rPr lang="en-US" dirty="0" smtClean="0"/>
              <a:t>Once they were not a people, but now they are God’s people, even Gentiles now through Christ (I Peter 2:10). </a:t>
            </a:r>
            <a:endParaRPr lang="en-US" dirty="0"/>
          </a:p>
        </p:txBody>
      </p:sp>
    </p:spTree>
    <p:extLst>
      <p:ext uri="{BB962C8B-B14F-4D97-AF65-F5344CB8AC3E}">
        <p14:creationId xmlns:p14="http://schemas.microsoft.com/office/powerpoint/2010/main" val="238768385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lstStyle/>
          <a:p>
            <a:pPr marL="0" indent="0">
              <a:buNone/>
            </a:pPr>
            <a:r>
              <a:rPr lang="en-US" dirty="0" smtClean="0"/>
              <a:t>Therefore, in summary.</a:t>
            </a:r>
          </a:p>
          <a:p>
            <a:pPr marL="0" indent="0">
              <a:buNone/>
            </a:pPr>
            <a:r>
              <a:rPr lang="en-US" dirty="0" smtClean="0"/>
              <a:t>Who is the true vine?  </a:t>
            </a:r>
          </a:p>
          <a:p>
            <a:pPr marL="0" indent="0">
              <a:buNone/>
            </a:pPr>
            <a:r>
              <a:rPr lang="en-US" dirty="0" smtClean="0"/>
              <a:t>Who becomes the branches?</a:t>
            </a:r>
          </a:p>
          <a:p>
            <a:pPr marL="0" indent="0">
              <a:buNone/>
            </a:pPr>
            <a:r>
              <a:rPr lang="en-US" dirty="0" smtClean="0"/>
              <a:t>Therefore, who is the new Israel if we become Israel through Christ?  </a:t>
            </a:r>
          </a:p>
          <a:p>
            <a:pPr marL="0" indent="0">
              <a:buNone/>
            </a:pPr>
            <a:r>
              <a:rPr lang="en-US" dirty="0" smtClean="0"/>
              <a:t>Therefore, the current nation of Israel can call themselves such, but they are not the true Israel of God today.  The church is.  </a:t>
            </a:r>
          </a:p>
          <a:p>
            <a:pPr marL="0" indent="0">
              <a:buNone/>
            </a:pPr>
            <a:r>
              <a:rPr lang="en-US" dirty="0" smtClean="0"/>
              <a:t>Questions? </a:t>
            </a:r>
          </a:p>
        </p:txBody>
      </p:sp>
    </p:spTree>
    <p:extLst>
      <p:ext uri="{BB962C8B-B14F-4D97-AF65-F5344CB8AC3E}">
        <p14:creationId xmlns:p14="http://schemas.microsoft.com/office/powerpoint/2010/main" val="3167993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05800" cy="5821363"/>
          </a:xfrm>
        </p:spPr>
        <p:txBody>
          <a:bodyPr>
            <a:noAutofit/>
          </a:bodyPr>
          <a:lstStyle/>
          <a:p>
            <a:pPr marL="0" indent="0">
              <a:buNone/>
            </a:pPr>
            <a:r>
              <a:rPr lang="en-US" sz="3600" dirty="0" smtClean="0"/>
              <a:t>Initially, things were good then in the new Greek empire.  Alexander eventually attacked east and defeated Darius and the Persian army for good in 330.  Interestingly, Alexander only ruled for 13 years as he died of fever at the age of 33.  One of the chief results of this period was that Hellenistic values and religion spread over the whole region.  Also, Greek became the universal language.  There was also another important development of that time.  </a:t>
            </a:r>
            <a:endParaRPr lang="en-US" sz="3600" dirty="0"/>
          </a:p>
        </p:txBody>
      </p:sp>
    </p:spTree>
    <p:extLst>
      <p:ext uri="{BB962C8B-B14F-4D97-AF65-F5344CB8AC3E}">
        <p14:creationId xmlns:p14="http://schemas.microsoft.com/office/powerpoint/2010/main" val="38298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a:bodyPr>
          <a:lstStyle/>
          <a:p>
            <a:pPr marL="0" indent="0">
              <a:buNone/>
            </a:pPr>
            <a:r>
              <a:rPr lang="en-US" dirty="0" smtClean="0"/>
              <a:t>According to the book, “One of the important consequences of the conquest of Alexander was the widespread dispersion of the Jews, who helped prepare the way for Christianity.  Alexander was favorably disposed toward the Jews, permitting them to settle in many cities he founded.  Already at the time of Darius, 3 million Jews were reputed to have been scattered throughout the 127 provinces of the Persian Empire.  Jewish settlements could be found throughout Asia, even as far as China.”-p. 21. </a:t>
            </a:r>
            <a:endParaRPr lang="en-US" dirty="0"/>
          </a:p>
        </p:txBody>
      </p:sp>
    </p:spTree>
    <p:extLst>
      <p:ext uri="{BB962C8B-B14F-4D97-AF65-F5344CB8AC3E}">
        <p14:creationId xmlns:p14="http://schemas.microsoft.com/office/powerpoint/2010/main" val="1648586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pPr marL="0" indent="0">
              <a:buNone/>
            </a:pPr>
            <a:r>
              <a:rPr lang="en-US" dirty="0" smtClean="0"/>
              <a:t>Following Alexander’s death, there were many conflicts over who would rule his empire in his place.  He became divided between different rulers.  Many students of the Bible see this as a fulfillment of Daniel 11:4.  Evidently the same religious liberty were permitted the Jews during this time as well.  </a:t>
            </a:r>
          </a:p>
          <a:p>
            <a:pPr marL="0" indent="0">
              <a:buNone/>
            </a:pPr>
            <a:r>
              <a:rPr lang="en-US" dirty="0" smtClean="0"/>
              <a:t>“The Jews enjoyed the same rights of autonomy which they had under the Persians and were allowed to live in peace and practice their religious and cultural traditions….the high priests were permitted to administer local affairs as they had done under Persian rule.”-p. 23.</a:t>
            </a:r>
            <a:endParaRPr lang="en-US" dirty="0"/>
          </a:p>
        </p:txBody>
      </p:sp>
    </p:spTree>
    <p:extLst>
      <p:ext uri="{BB962C8B-B14F-4D97-AF65-F5344CB8AC3E}">
        <p14:creationId xmlns:p14="http://schemas.microsoft.com/office/powerpoint/2010/main" val="965418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lstStyle/>
          <a:p>
            <a:pPr marL="0" indent="0">
              <a:buNone/>
            </a:pPr>
            <a:r>
              <a:rPr lang="en-US" dirty="0" smtClean="0"/>
              <a:t>This period of Greek history is known as the </a:t>
            </a:r>
            <a:r>
              <a:rPr lang="en-US" dirty="0" err="1" smtClean="0"/>
              <a:t>Ptolemies</a:t>
            </a:r>
            <a:r>
              <a:rPr lang="en-US" dirty="0" smtClean="0"/>
              <a:t> because Palestine became ruled by a man named Ptolemy in 312 B.C.  “From 319-198 B.C., Palestine was under the control of the </a:t>
            </a:r>
            <a:r>
              <a:rPr lang="en-US" dirty="0" err="1" smtClean="0"/>
              <a:t>Ptolemies</a:t>
            </a:r>
            <a:r>
              <a:rPr lang="en-US" dirty="0" smtClean="0"/>
              <a:t>.  While they were in power, it was a propitious time for the Jews of both Egypt and Palestine.  However, in the wars that ensued between the </a:t>
            </a:r>
            <a:r>
              <a:rPr lang="en-US" dirty="0" err="1" smtClean="0"/>
              <a:t>Ptolemies</a:t>
            </a:r>
            <a:r>
              <a:rPr lang="en-US" dirty="0" smtClean="0"/>
              <a:t> and the Seleucids, the Jews suffered as Palestine was trampled under foot by soldiers of the opposing army.”-p. 23</a:t>
            </a:r>
            <a:endParaRPr lang="en-US" dirty="0"/>
          </a:p>
        </p:txBody>
      </p:sp>
    </p:spTree>
    <p:extLst>
      <p:ext uri="{BB962C8B-B14F-4D97-AF65-F5344CB8AC3E}">
        <p14:creationId xmlns:p14="http://schemas.microsoft.com/office/powerpoint/2010/main" val="1095301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3600" dirty="0" smtClean="0"/>
              <a:t>Therefore, Palestine was ruled by the </a:t>
            </a:r>
            <a:r>
              <a:rPr lang="en-US" sz="3600" dirty="0" err="1" smtClean="0"/>
              <a:t>Ptolemies</a:t>
            </a:r>
            <a:r>
              <a:rPr lang="en-US" sz="3600" dirty="0" smtClean="0"/>
              <a:t>, while Babylon and Syria were ruled by </a:t>
            </a:r>
            <a:r>
              <a:rPr lang="en-US" sz="3600" dirty="0" err="1" smtClean="0"/>
              <a:t>Seleucus</a:t>
            </a:r>
            <a:r>
              <a:rPr lang="en-US" sz="3600" dirty="0" smtClean="0"/>
              <a:t> and his descendants.  One important development of this time was that Ptolemy II instigated the Pentateuch or Torah to be translated into Greek, eventually leading to the translating activity that produced the Septuagint.”-p. 24.  Interestingly, the origin of the Septuagint is somewhat muddied.  </a:t>
            </a:r>
            <a:endParaRPr lang="en-US" sz="3600" dirty="0"/>
          </a:p>
        </p:txBody>
      </p:sp>
    </p:spTree>
    <p:extLst>
      <p:ext uri="{BB962C8B-B14F-4D97-AF65-F5344CB8AC3E}">
        <p14:creationId xmlns:p14="http://schemas.microsoft.com/office/powerpoint/2010/main" val="3861625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20000"/>
          </a:bodyPr>
          <a:lstStyle/>
          <a:p>
            <a:pPr marL="0" indent="0">
              <a:buNone/>
            </a:pPr>
            <a:r>
              <a:rPr lang="en-US" dirty="0" smtClean="0"/>
              <a:t>The ancient Jewish tradition was that there was a need for a Greek translation of the Hebrew OT because many Jews were now growing up strictly speaking Greek.  Therefore, the legend is that the librarian in the new, large library built in Alexandria in Egypt wanted a version of the Hebrew OT Scriptures for his library in the 200’s A.D.  Therefore, scribes worked diligently, supposedly completing the translation in 72 days.  Some question this story, but it seems clear that the Greek translation does have its origin from the Jewish community in Egypt.  We are pretty certain Jesus and the early apostles were familiar with or used copies of the Septuagint because some quotes follow more closely the Septuagint rendering of the text than the Hebrew OT.  </a:t>
            </a:r>
            <a:endParaRPr lang="en-US" dirty="0"/>
          </a:p>
        </p:txBody>
      </p:sp>
    </p:spTree>
    <p:extLst>
      <p:ext uri="{BB962C8B-B14F-4D97-AF65-F5344CB8AC3E}">
        <p14:creationId xmlns:p14="http://schemas.microsoft.com/office/powerpoint/2010/main" val="4042362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6019800"/>
          </a:xfrm>
        </p:spPr>
        <p:txBody>
          <a:bodyPr>
            <a:noAutofit/>
          </a:bodyPr>
          <a:lstStyle/>
          <a:p>
            <a:pPr marL="0" indent="0">
              <a:buNone/>
            </a:pPr>
            <a:r>
              <a:rPr lang="en-US" dirty="0" smtClean="0"/>
              <a:t>The reign of the </a:t>
            </a:r>
            <a:r>
              <a:rPr lang="en-US" dirty="0" err="1" smtClean="0"/>
              <a:t>Ptolemies</a:t>
            </a:r>
            <a:r>
              <a:rPr lang="en-US" dirty="0" smtClean="0"/>
              <a:t> ended however in Palestine when the Seleucid ruler Antiochus III overtook the region in 198 B.C.  Evidently the Jews liked Antiochus and supported him at first.  During the first part of his reign, Jews faired well.  They were given the same free exercise of religion as they had enjoyed under the Persians.  Jewish law was given government sanction.  Traders were not allowed to carry into Jerusalem foods forbidden to the Jews.-p. 27</a:t>
            </a:r>
            <a:endParaRPr lang="en-US" dirty="0"/>
          </a:p>
        </p:txBody>
      </p:sp>
    </p:spTree>
    <p:extLst>
      <p:ext uri="{BB962C8B-B14F-4D97-AF65-F5344CB8AC3E}">
        <p14:creationId xmlns:p14="http://schemas.microsoft.com/office/powerpoint/2010/main" val="1151644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Autofit/>
          </a:bodyPr>
          <a:lstStyle/>
          <a:p>
            <a:pPr marL="0" indent="0">
              <a:buNone/>
            </a:pPr>
            <a:r>
              <a:rPr lang="en-US" dirty="0" smtClean="0"/>
              <a:t>This ended quickly however as Antiochus III attacked the Romans and lost decisively.  The Romans then demanded monetary payment from them.  The solution of Antiochus was to raid temples of the kingdom, including the temple of the Jews.  Naturally, the peoples of his realm did not appreciate this and he was met with opposition and was killed in one of his raids of a temple in the northeast part of his kingdom.-We believe this fulfills Daniel 11:19.</a:t>
            </a:r>
            <a:endParaRPr lang="en-US" dirty="0"/>
          </a:p>
        </p:txBody>
      </p:sp>
    </p:spTree>
    <p:extLst>
      <p:ext uri="{BB962C8B-B14F-4D97-AF65-F5344CB8AC3E}">
        <p14:creationId xmlns:p14="http://schemas.microsoft.com/office/powerpoint/2010/main" val="3605736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4400" dirty="0" smtClean="0"/>
              <a:t>It was then left to his son </a:t>
            </a:r>
            <a:r>
              <a:rPr lang="en-US" sz="4400" dirty="0" err="1" smtClean="0"/>
              <a:t>Seleucus</a:t>
            </a:r>
            <a:r>
              <a:rPr lang="en-US" sz="4400" dirty="0" smtClean="0"/>
              <a:t> IV to finish the job.  He proceeded to try to rob the temple in Jerusalem again.  He was then murdered by a rival, which the Jews saw as a miracle from God-2 Maccabees 3:1-40.  We believe this fulfills Daniel 11:20.</a:t>
            </a:r>
            <a:endParaRPr lang="en-US" sz="4400" dirty="0"/>
          </a:p>
        </p:txBody>
      </p:sp>
    </p:spTree>
    <p:extLst>
      <p:ext uri="{BB962C8B-B14F-4D97-AF65-F5344CB8AC3E}">
        <p14:creationId xmlns:p14="http://schemas.microsoft.com/office/powerpoint/2010/main" val="1563163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85000" lnSpcReduction="20000"/>
          </a:bodyPr>
          <a:lstStyle/>
          <a:p>
            <a:pPr marL="0" indent="0">
              <a:buNone/>
            </a:pPr>
            <a:r>
              <a:rPr lang="en-US" dirty="0" smtClean="0"/>
              <a:t>Last week, we left off with the reforms of Nehemiah in Nehemiah 13.  This happened around 434 B.C.  </a:t>
            </a:r>
          </a:p>
          <a:p>
            <a:pPr marL="514350" indent="-514350">
              <a:buAutoNum type="arabicPeriod"/>
            </a:pPr>
            <a:r>
              <a:rPr lang="en-US" dirty="0" smtClean="0"/>
              <a:t>They read the Book of the Law, the Book of Moses and saw they needed to separate themselves from the foreign people.  A renewed emphasis on this (Nehemiah 13:1-3).</a:t>
            </a:r>
          </a:p>
          <a:p>
            <a:pPr marL="514350" indent="-514350">
              <a:buAutoNum type="arabicPeriod"/>
            </a:pPr>
            <a:r>
              <a:rPr lang="en-US" dirty="0" smtClean="0"/>
              <a:t>A man named </a:t>
            </a:r>
            <a:r>
              <a:rPr lang="en-US" dirty="0" err="1" smtClean="0"/>
              <a:t>Tobiah</a:t>
            </a:r>
            <a:r>
              <a:rPr lang="en-US" dirty="0" smtClean="0"/>
              <a:t> was allowed to take residence in the temple.  Nehemiah stopped this practice. (Nehemiah 13:4-9)</a:t>
            </a:r>
          </a:p>
          <a:p>
            <a:pPr marL="514350" indent="-514350">
              <a:buAutoNum type="arabicPeriod"/>
            </a:pPr>
            <a:r>
              <a:rPr lang="en-US" dirty="0" smtClean="0"/>
              <a:t>He found out the Levites weren’t being supported in their work in the temple.  He reestablished the tithe to the temple. (13:10-14)</a:t>
            </a:r>
          </a:p>
          <a:p>
            <a:pPr marL="514350" indent="-514350">
              <a:buAutoNum type="arabicPeriod"/>
            </a:pPr>
            <a:r>
              <a:rPr lang="en-US" dirty="0" smtClean="0"/>
              <a:t>He found that people were working and doing trade on the Sabbath.  He stopped this (13:15-22). </a:t>
            </a:r>
          </a:p>
          <a:p>
            <a:pPr marL="514350" indent="-514350">
              <a:buAutoNum type="arabicPeriod"/>
            </a:pPr>
            <a:r>
              <a:rPr lang="en-US" dirty="0" smtClean="0"/>
              <a:t>Priests were found to be taking foreign wives.  He stopped this practice (13:23-30).  </a:t>
            </a:r>
          </a:p>
          <a:p>
            <a:pPr marL="514350" indent="-514350">
              <a:buAutoNum type="arabicPeriod"/>
            </a:pPr>
            <a:endParaRPr lang="en-US" dirty="0" smtClean="0"/>
          </a:p>
          <a:p>
            <a:pPr marL="514350" indent="-514350">
              <a:buAutoNum type="arabicPeriod"/>
            </a:pPr>
            <a:endParaRPr lang="en-US" dirty="0"/>
          </a:p>
        </p:txBody>
      </p:sp>
    </p:spTree>
    <p:extLst>
      <p:ext uri="{BB962C8B-B14F-4D97-AF65-F5344CB8AC3E}">
        <p14:creationId xmlns:p14="http://schemas.microsoft.com/office/powerpoint/2010/main" val="1386640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buNone/>
            </a:pPr>
            <a:r>
              <a:rPr lang="en-US" dirty="0" smtClean="0"/>
              <a:t>However, their joy over this was short lived as </a:t>
            </a:r>
            <a:r>
              <a:rPr lang="en-US" dirty="0" err="1" smtClean="0"/>
              <a:t>Seleucus</a:t>
            </a:r>
            <a:r>
              <a:rPr lang="en-US" dirty="0" smtClean="0"/>
              <a:t> IV was then replaced on the throne by his brother Antiochus IV, surnamed Epiphanes.  He hated the Jews and wanted them to convert to Greek culture.  Some called him “</a:t>
            </a:r>
            <a:r>
              <a:rPr lang="en-US" dirty="0" err="1" smtClean="0"/>
              <a:t>Epimanes</a:t>
            </a:r>
            <a:r>
              <a:rPr lang="en-US" dirty="0" smtClean="0"/>
              <a:t>”, meaning madman, instead of Epiphanes, meaning “the manifest God.”  He required men to worship him as Olympian Zeus.  Also, by his influence, Jewish priests were Hellenized and essentially taught and practiced things completely incompatible with the Scriptures.  One such was a priest who changed his name to Jason and essentially bought the position.   </a:t>
            </a:r>
            <a:endParaRPr lang="en-US" dirty="0"/>
          </a:p>
        </p:txBody>
      </p:sp>
    </p:spTree>
    <p:extLst>
      <p:ext uri="{BB962C8B-B14F-4D97-AF65-F5344CB8AC3E}">
        <p14:creationId xmlns:p14="http://schemas.microsoft.com/office/powerpoint/2010/main" val="328879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3600" dirty="0" smtClean="0"/>
              <a:t>According to the book, “From the viewpoint of the orthodox Jew, conditions had deteriorated to a pathetic state when the highest ecclesiastical office in Judaism could be secured by bribery.”-p. 29.  The priest that followed Jason would steal from the temple treasury to pay off his bribes.  Things were bad.  They got worse when Jason then tried to seize the priesthood back by force.  This angered Antiochus.  </a:t>
            </a:r>
            <a:endParaRPr lang="en-US" sz="3600" dirty="0"/>
          </a:p>
        </p:txBody>
      </p:sp>
    </p:spTree>
    <p:extLst>
      <p:ext uri="{BB962C8B-B14F-4D97-AF65-F5344CB8AC3E}">
        <p14:creationId xmlns:p14="http://schemas.microsoft.com/office/powerpoint/2010/main" val="3320338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5668963"/>
          </a:xfrm>
        </p:spPr>
        <p:txBody>
          <a:bodyPr>
            <a:noAutofit/>
          </a:bodyPr>
          <a:lstStyle/>
          <a:p>
            <a:pPr marL="0" indent="0">
              <a:buNone/>
            </a:pPr>
            <a:r>
              <a:rPr lang="en-US" sz="3600" dirty="0" smtClean="0"/>
              <a:t>Antiochus then attacked Jerusalem and killed many Jewish men, women and children.  He also ransacked the temple and took some of its consecrated vessels to sell them (I Maccabees 1:22-25).  He also levied a heavy tax on the people.  Times were really hard for the Jews.  Then in 167 B.C., Antiochus wanted to attack Egypt, but Rome stood up against him.  In addition, there were Jews around Egypt that stood in opposition.  This angered him further.  </a:t>
            </a:r>
            <a:endParaRPr lang="en-US" sz="3600" dirty="0"/>
          </a:p>
        </p:txBody>
      </p:sp>
    </p:spTree>
    <p:extLst>
      <p:ext uri="{BB962C8B-B14F-4D97-AF65-F5344CB8AC3E}">
        <p14:creationId xmlns:p14="http://schemas.microsoft.com/office/powerpoint/2010/main" val="2715692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20000"/>
          </a:bodyPr>
          <a:lstStyle/>
          <a:p>
            <a:pPr marL="0" indent="0">
              <a:buNone/>
            </a:pPr>
            <a:r>
              <a:rPr lang="en-US" dirty="0" smtClean="0"/>
              <a:t>He decided to attack Jerusalem again.  Read about the terrible things done at that time-p. 31.  Taken from I Maccabees Chapter 1.</a:t>
            </a:r>
          </a:p>
          <a:p>
            <a:pPr marL="0" indent="0">
              <a:buNone/>
            </a:pPr>
            <a:r>
              <a:rPr lang="en-US" dirty="0" smtClean="0"/>
              <a:t>All this was foretold by Daniel.  We believe Daniel 11:21-45.  </a:t>
            </a:r>
          </a:p>
          <a:p>
            <a:pPr marL="0" indent="0">
              <a:buNone/>
            </a:pPr>
            <a:r>
              <a:rPr lang="en-US" dirty="0" smtClean="0"/>
              <a:t>Read Daniel 11:29-39.  </a:t>
            </a:r>
          </a:p>
          <a:p>
            <a:pPr marL="0" indent="0">
              <a:buNone/>
            </a:pPr>
            <a:r>
              <a:rPr lang="en-US" dirty="0" smtClean="0"/>
              <a:t>It is why he is depicted in the New Testament as the type for the future Anti-Christ or man of lawlessness who will arise before Christ returns.  </a:t>
            </a:r>
          </a:p>
          <a:p>
            <a:pPr marL="0" indent="0">
              <a:buNone/>
            </a:pPr>
            <a:r>
              <a:rPr lang="en-US" dirty="0" smtClean="0"/>
              <a:t>It is why Jesus makes reference to the abomination of desolation spoken of by Daniel (Matthew 24:15).  It is a reference to the defiling of the temple by Antiochus with swine and erecting an altar to the pagan god Zeus.  </a:t>
            </a:r>
          </a:p>
          <a:p>
            <a:pPr marL="0" indent="0">
              <a:buNone/>
            </a:pPr>
            <a:endParaRPr lang="en-US" dirty="0"/>
          </a:p>
        </p:txBody>
      </p:sp>
    </p:spTree>
    <p:extLst>
      <p:ext uri="{BB962C8B-B14F-4D97-AF65-F5344CB8AC3E}">
        <p14:creationId xmlns:p14="http://schemas.microsoft.com/office/powerpoint/2010/main" val="4042016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lnSpcReduction="10000"/>
          </a:bodyPr>
          <a:lstStyle/>
          <a:p>
            <a:pPr marL="0" indent="0">
              <a:buNone/>
            </a:pPr>
            <a:r>
              <a:rPr lang="en-US" dirty="0" smtClean="0"/>
              <a:t>Reference to this abomination of desolation is found in Daniel 9:27, 11:31, 12:11.</a:t>
            </a:r>
          </a:p>
          <a:p>
            <a:pPr marL="0" indent="0">
              <a:buNone/>
            </a:pPr>
            <a:r>
              <a:rPr lang="en-US" dirty="0" smtClean="0"/>
              <a:t>Interestingly, Daniel tells us this abomination (altar to Zeus) will be set up for 1,290 days or 3 ½ years roughly-Daniel 12:11.  This is also part of the background behind the 3 ½ years or 42 months or 1,260 days in Revelation.  It stands for a period of severe trial and Satan’s influence on the world through his antichrists, leading to the Final Antichrist before Jesus returns.  </a:t>
            </a:r>
          </a:p>
          <a:p>
            <a:pPr marL="0" indent="0">
              <a:buNone/>
            </a:pPr>
            <a:r>
              <a:rPr lang="en-US" dirty="0" smtClean="0"/>
              <a:t>Also, I Maccabees Chapter 1 tells this whole story.    It also has reference to the abomination of desolation (I Maccabees 1:57).  </a:t>
            </a:r>
            <a:endParaRPr lang="en-US" dirty="0"/>
          </a:p>
        </p:txBody>
      </p:sp>
    </p:spTree>
    <p:extLst>
      <p:ext uri="{BB962C8B-B14F-4D97-AF65-F5344CB8AC3E}">
        <p14:creationId xmlns:p14="http://schemas.microsoft.com/office/powerpoint/2010/main" val="684924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sz="4000" dirty="0" smtClean="0"/>
              <a:t>Naturally, this led to the faithful in Israel to rise up against this.  </a:t>
            </a:r>
          </a:p>
          <a:p>
            <a:pPr marL="0" indent="0">
              <a:buNone/>
            </a:pPr>
            <a:r>
              <a:rPr lang="en-US" sz="4000" dirty="0" smtClean="0"/>
              <a:t>Quote from book- “A spirit of heroism seized many Jews.  They preferred to be killed, yes, even martyred, rather than betray their faith and violate their conscience.”-p. 31.</a:t>
            </a:r>
          </a:p>
          <a:p>
            <a:pPr marL="0" indent="0">
              <a:buNone/>
            </a:pPr>
            <a:r>
              <a:rPr lang="en-US" sz="4000" dirty="0" smtClean="0"/>
              <a:t>There are stories of people who stood up for their faith and experienced a form of martyrdom.</a:t>
            </a:r>
          </a:p>
          <a:p>
            <a:pPr marL="0" indent="0">
              <a:buNone/>
            </a:pPr>
            <a:endParaRPr lang="en-US" dirty="0"/>
          </a:p>
        </p:txBody>
      </p:sp>
    </p:spTree>
    <p:extLst>
      <p:ext uri="{BB962C8B-B14F-4D97-AF65-F5344CB8AC3E}">
        <p14:creationId xmlns:p14="http://schemas.microsoft.com/office/powerpoint/2010/main" val="16528554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10000"/>
          </a:bodyPr>
          <a:lstStyle/>
          <a:p>
            <a:pPr marL="0" indent="0">
              <a:buNone/>
            </a:pPr>
            <a:r>
              <a:rPr lang="en-US" dirty="0" smtClean="0"/>
              <a:t>Passage from the book, “The Jews experienced difficult times.  However, force and brutality did not triumph over their faith, which ultimately resisted the onslaught of </a:t>
            </a:r>
            <a:r>
              <a:rPr lang="en-US" dirty="0" err="1" smtClean="0"/>
              <a:t>paganistic</a:t>
            </a:r>
            <a:r>
              <a:rPr lang="en-US" dirty="0" smtClean="0"/>
              <a:t> Hellenism.  A party of opposition was formed, headed by scribes, whose origin is traced back to Ezra.  These scribes were orthodox, legalistic, and strict.  Among their objectives was that of fostering the study both of the Torah and of the traditions of the elders which had been transmitted orally from one generation to another.  The scribes were opposed to everything that was Gentile.  For example, they refused to use glass because it was made of material found in the soil owned by Gentiles.”-p. 32</a:t>
            </a:r>
            <a:endParaRPr lang="en-US" dirty="0"/>
          </a:p>
        </p:txBody>
      </p:sp>
    </p:spTree>
    <p:extLst>
      <p:ext uri="{BB962C8B-B14F-4D97-AF65-F5344CB8AC3E}">
        <p14:creationId xmlns:p14="http://schemas.microsoft.com/office/powerpoint/2010/main" val="2027722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In addition it says about this group that arose, “Known as the Chasidim, the pious or separated ones, it was from this group that eventually the sect of Pharisees sprang.  They were willing to suffer persecution and martyrdom for their religion and persisted in adhering to the tenets of the ancient faith.  Their fanatical legalism was a definite characteristic of the Pharisees of Christ’s day.”-p. 33</a:t>
            </a:r>
            <a:endParaRPr lang="en-US" sz="3600" dirty="0"/>
          </a:p>
        </p:txBody>
      </p:sp>
    </p:spTree>
    <p:extLst>
      <p:ext uri="{BB962C8B-B14F-4D97-AF65-F5344CB8AC3E}">
        <p14:creationId xmlns:p14="http://schemas.microsoft.com/office/powerpoint/2010/main" val="10736297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This came to a head when a man named Mattathias was commanded to bring a sacrifice to Zeus.  He refused and said, “God forbid that we should forsake the Law and the ordinances of our God.  We will not hearken to the king’s words to go aside from our worship, either to the right hand or to the left.”</a:t>
            </a:r>
          </a:p>
          <a:p>
            <a:pPr marL="0" indent="0">
              <a:buNone/>
            </a:pPr>
            <a:r>
              <a:rPr lang="en-US" dirty="0" smtClean="0"/>
              <a:t>This story is found in I Maccabees Chapter 2.  When another man goes to sacrifice, he strikes him down as well as the Greek insisting on the sacrifice and he destroyed the altar.  </a:t>
            </a:r>
            <a:endParaRPr lang="en-US" dirty="0"/>
          </a:p>
        </p:txBody>
      </p:sp>
    </p:spTree>
    <p:extLst>
      <p:ext uri="{BB962C8B-B14F-4D97-AF65-F5344CB8AC3E}">
        <p14:creationId xmlns:p14="http://schemas.microsoft.com/office/powerpoint/2010/main" val="4920731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marL="0" indent="0">
              <a:buNone/>
            </a:pPr>
            <a:r>
              <a:rPr lang="en-US" dirty="0" smtClean="0"/>
              <a:t>He flees to the hills with his sons and all who were loyal to the Jewish faith.  They gained a following.  They would conduct raids that would destroy idols and heathen altars.  They also sought to reestablish the synagogue.  The Chasidim then joined him.  Mattathias eventually died, but he appointed his son Judas, surnamed Maccabaeus or ‘the Hammerer’, to lead the group.  They began winning battles.  In 164 B.C., Judas entered Jerusalem and restored the temple, cleansing it from all pollution, and reinstituted the former services required by the Law of God-p. 34.   </a:t>
            </a:r>
            <a:endParaRPr lang="en-US" dirty="0"/>
          </a:p>
        </p:txBody>
      </p:sp>
    </p:spTree>
    <p:extLst>
      <p:ext uri="{BB962C8B-B14F-4D97-AF65-F5344CB8AC3E}">
        <p14:creationId xmlns:p14="http://schemas.microsoft.com/office/powerpoint/2010/main" val="2623453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4800" dirty="0" smtClean="0"/>
              <a:t>What follows is called “The Intertestamental Period”.  It spans the next 400 years, in which certain developments during that time led to what Judaism looked like at the time of Christ.  </a:t>
            </a:r>
            <a:endParaRPr lang="en-US" sz="4800" dirty="0"/>
          </a:p>
        </p:txBody>
      </p:sp>
    </p:spTree>
    <p:extLst>
      <p:ext uri="{BB962C8B-B14F-4D97-AF65-F5344CB8AC3E}">
        <p14:creationId xmlns:p14="http://schemas.microsoft.com/office/powerpoint/2010/main" val="2779570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85000" lnSpcReduction="20000"/>
          </a:bodyPr>
          <a:lstStyle/>
          <a:p>
            <a:pPr marL="0" indent="0">
              <a:buNone/>
            </a:pPr>
            <a:r>
              <a:rPr lang="en-US" dirty="0" smtClean="0"/>
              <a:t>The remembrance and commemoration of that day began the festival of Hanukkah, the rededication of the temple.  The Hebrew word Hanukkah means, “dedication.”  A new priesthood was then established.  It was called the feast of lights and it marked the end of the first phase of the wars of Judas Maccabeus.-p. 34</a:t>
            </a:r>
          </a:p>
          <a:p>
            <a:pPr marL="0" indent="0">
              <a:buNone/>
            </a:pPr>
            <a:r>
              <a:rPr lang="en-US" u="sng" dirty="0" smtClean="0"/>
              <a:t>A note on Hanukkah</a:t>
            </a:r>
          </a:p>
          <a:p>
            <a:pPr marL="0" indent="0">
              <a:buNone/>
            </a:pPr>
            <a:r>
              <a:rPr lang="en-US" dirty="0" smtClean="0"/>
              <a:t>“According </a:t>
            </a:r>
            <a:r>
              <a:rPr lang="en-US" dirty="0"/>
              <a:t>to Jewish tradition, when the Temple was rededicated, there was only enough pure olive oil to light the Temple menorah for one day. As the story goes, the oil miraculously lasted eight days, long enough to purify more oil</a:t>
            </a:r>
            <a:r>
              <a:rPr lang="en-US" dirty="0" smtClean="0"/>
              <a:t>.”-from the website lifeinmessiah.org.</a:t>
            </a:r>
          </a:p>
          <a:p>
            <a:pPr marL="0" indent="0">
              <a:buNone/>
            </a:pPr>
            <a:r>
              <a:rPr lang="en-US" dirty="0" smtClean="0"/>
              <a:t>This is where the lighting of the menorah started.  It was to commemorate those eight days in which the oil did not run out.   They now light the nine-candle menorah, one each day.  The first lights the rest. </a:t>
            </a:r>
            <a:endParaRPr lang="en-US" dirty="0"/>
          </a:p>
        </p:txBody>
      </p:sp>
    </p:spTree>
    <p:extLst>
      <p:ext uri="{BB962C8B-B14F-4D97-AF65-F5344CB8AC3E}">
        <p14:creationId xmlns:p14="http://schemas.microsoft.com/office/powerpoint/2010/main" val="1909162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marL="0" indent="0">
              <a:buNone/>
            </a:pPr>
            <a:r>
              <a:rPr lang="en-US" dirty="0" smtClean="0"/>
              <a:t>Eventually, Antiochus dies on a campaign of war.  His successor named </a:t>
            </a:r>
            <a:r>
              <a:rPr lang="en-US" dirty="0" err="1" smtClean="0"/>
              <a:t>Lysias</a:t>
            </a:r>
            <a:r>
              <a:rPr lang="en-US" dirty="0" smtClean="0"/>
              <a:t> then sought to finish what Antiochus started.  It looked like Judas was in trouble as he was forced to retreat, but then </a:t>
            </a:r>
            <a:r>
              <a:rPr lang="en-US" dirty="0" err="1" smtClean="0"/>
              <a:t>Lysias</a:t>
            </a:r>
            <a:r>
              <a:rPr lang="en-US" dirty="0" smtClean="0"/>
              <a:t>’ rival challenged him.  He settled with Judas signing a treaty granting the Jews the right to live according to their own laws and to worship Jehovah in keeping with the precepts laid down in the Torah.-p. 35.</a:t>
            </a:r>
          </a:p>
          <a:p>
            <a:pPr marL="0" indent="0">
              <a:buNone/>
            </a:pPr>
            <a:r>
              <a:rPr lang="en-US" dirty="0" smtClean="0"/>
              <a:t>Reforms were then made.  </a:t>
            </a:r>
            <a:endParaRPr lang="en-US" dirty="0"/>
          </a:p>
        </p:txBody>
      </p:sp>
    </p:spTree>
    <p:extLst>
      <p:ext uri="{BB962C8B-B14F-4D97-AF65-F5344CB8AC3E}">
        <p14:creationId xmlns:p14="http://schemas.microsoft.com/office/powerpoint/2010/main" val="4469120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After this, Judas lost the support of the Chasidim who only wanted to fight until they had achieved religious freedom.  Judas however had other political ambitions.  This landed a blow to Judas’ military strength.  Judas then is killed in battle in 161 B.C.  Prior to that, Judas had sent a delegation to appeal to the Romans for help.  They made a treaty in which if either was attacked, they would come to the aid of the other.  However, by the time the delegation had come back, Judas was killed.  </a:t>
            </a:r>
            <a:endParaRPr lang="en-US" dirty="0"/>
          </a:p>
        </p:txBody>
      </p:sp>
    </p:spTree>
    <p:extLst>
      <p:ext uri="{BB962C8B-B14F-4D97-AF65-F5344CB8AC3E}">
        <p14:creationId xmlns:p14="http://schemas.microsoft.com/office/powerpoint/2010/main" val="27799079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lstStyle/>
          <a:p>
            <a:pPr marL="0" indent="0">
              <a:buNone/>
            </a:pPr>
            <a:r>
              <a:rPr lang="en-US" dirty="0" smtClean="0"/>
              <a:t>However, it allowed for the Romans to begin to interfere into the area.  Also, after the death of Judas, the book says, “a state of chaos developed in Israel.”  The Jewish nation became divided into three groups</a:t>
            </a:r>
          </a:p>
          <a:p>
            <a:pPr marL="514350" indent="-514350">
              <a:buAutoNum type="arabicPeriod"/>
            </a:pPr>
            <a:r>
              <a:rPr lang="en-US" dirty="0" smtClean="0"/>
              <a:t>Maccabees 2.  Chasidim  3.  Hellenists.  </a:t>
            </a:r>
          </a:p>
          <a:p>
            <a:pPr marL="0" indent="0">
              <a:buNone/>
            </a:pPr>
            <a:r>
              <a:rPr lang="en-US" dirty="0" smtClean="0"/>
              <a:t>The Hellenists were able to take back the temple and the priesthood and broke down the partition of the temple separating the court of the Jews from that of the Gentiles.  </a:t>
            </a:r>
            <a:endParaRPr lang="en-US" dirty="0"/>
          </a:p>
        </p:txBody>
      </p:sp>
    </p:spTree>
    <p:extLst>
      <p:ext uri="{BB962C8B-B14F-4D97-AF65-F5344CB8AC3E}">
        <p14:creationId xmlns:p14="http://schemas.microsoft.com/office/powerpoint/2010/main" val="21047337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3600" dirty="0" smtClean="0"/>
              <a:t>Fast-forwarding, eventually a brother of Judas, Simon was able to unite the three groups, gain political independence from Syria, in which they released them from paying taxes to them and granted them political independence.  This happened in 142 B.C.  He was made ruler of the Jewish nation.  However, he also sought allegiance with the Romans.  It was another high time in Jewish history.  </a:t>
            </a:r>
            <a:endParaRPr lang="en-US" sz="3600" dirty="0"/>
          </a:p>
        </p:txBody>
      </p:sp>
    </p:spTree>
    <p:extLst>
      <p:ext uri="{BB962C8B-B14F-4D97-AF65-F5344CB8AC3E}">
        <p14:creationId xmlns:p14="http://schemas.microsoft.com/office/powerpoint/2010/main" val="25461404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en-US" dirty="0" smtClean="0"/>
              <a:t>According to the book, “Great things were achieved during these three decades.  The result was that the small city state of Jerusalem, harassed by its enemies and threatened with complete annihilation, had grown into a united nation.  Israel had an army that was respected and feared by her enemies.  The temple had been cleared of all pagan abominations.  The Jews once again had a high priest and a hereditary prince and were enjoying religious liberty and almost complete political independence.”-p. 40</a:t>
            </a:r>
            <a:endParaRPr lang="en-US" dirty="0"/>
          </a:p>
        </p:txBody>
      </p:sp>
    </p:spTree>
    <p:extLst>
      <p:ext uri="{BB962C8B-B14F-4D97-AF65-F5344CB8AC3E}">
        <p14:creationId xmlns:p14="http://schemas.microsoft.com/office/powerpoint/2010/main" val="30905999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lstStyle/>
          <a:p>
            <a:pPr marL="0" indent="0">
              <a:buNone/>
            </a:pPr>
            <a:r>
              <a:rPr lang="en-US" dirty="0" smtClean="0"/>
              <a:t>After Simon was murdered, a man named John </a:t>
            </a:r>
            <a:r>
              <a:rPr lang="en-US" dirty="0" err="1" smtClean="0"/>
              <a:t>Hyrcanus</a:t>
            </a:r>
            <a:r>
              <a:rPr lang="en-US" dirty="0" smtClean="0"/>
              <a:t> claimed his place as high priest and leader over the people.  He actually expanded their kingdom and it practically covered the same territory as Solomon’s reign in the 10</a:t>
            </a:r>
            <a:r>
              <a:rPr lang="en-US" baseline="30000" dirty="0" smtClean="0"/>
              <a:t>th</a:t>
            </a:r>
            <a:r>
              <a:rPr lang="en-US" dirty="0" smtClean="0"/>
              <a:t> century.  He did not treat the Chasidim well however.  It led to the beginning of three Jewish religious sects.  The Pharisees, the </a:t>
            </a:r>
            <a:r>
              <a:rPr lang="en-US" dirty="0" err="1" smtClean="0"/>
              <a:t>Saduccees</a:t>
            </a:r>
            <a:r>
              <a:rPr lang="en-US" dirty="0" smtClean="0"/>
              <a:t>, and the Essenes-p. 41.  He reigned until 106 B.C. The Pharisees came from the Chasidim.   </a:t>
            </a:r>
            <a:endParaRPr lang="en-US" dirty="0"/>
          </a:p>
        </p:txBody>
      </p:sp>
    </p:spTree>
    <p:extLst>
      <p:ext uri="{BB962C8B-B14F-4D97-AF65-F5344CB8AC3E}">
        <p14:creationId xmlns:p14="http://schemas.microsoft.com/office/powerpoint/2010/main" val="27743411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en-US" sz="3600" dirty="0" smtClean="0"/>
              <a:t>The Hasmoneans reigned then until 63 B.C.  </a:t>
            </a:r>
          </a:p>
          <a:p>
            <a:pPr marL="0" indent="0">
              <a:buNone/>
            </a:pPr>
            <a:r>
              <a:rPr lang="en-US" sz="3600" dirty="0" smtClean="0"/>
              <a:t>The significance of this is that their reign started the tensions between the Pharisees and Sadducees.  It says, “</a:t>
            </a:r>
            <a:r>
              <a:rPr lang="en-US" sz="3600" dirty="0" err="1" smtClean="0"/>
              <a:t>Hyrcanus</a:t>
            </a:r>
            <a:r>
              <a:rPr lang="en-US" sz="3600" dirty="0" smtClean="0"/>
              <a:t>’ move toward the more politically minded and aristocratic party [the Sadducees] had the greater significance and importance in that it set the direction for the future development in the Hasmonean dynasty.”-p. 42</a:t>
            </a:r>
            <a:endParaRPr lang="en-US" sz="3600" dirty="0"/>
          </a:p>
        </p:txBody>
      </p:sp>
    </p:spTree>
    <p:extLst>
      <p:ext uri="{BB962C8B-B14F-4D97-AF65-F5344CB8AC3E}">
        <p14:creationId xmlns:p14="http://schemas.microsoft.com/office/powerpoint/2010/main" val="32083532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marL="0" indent="0">
              <a:buNone/>
            </a:pPr>
            <a:r>
              <a:rPr lang="en-US" dirty="0" smtClean="0"/>
              <a:t>However, later on, one of the wives of these men, who came to power, named Alexandra favored the Pharisees.  Read book p. 43.  </a:t>
            </a:r>
          </a:p>
          <a:p>
            <a:pPr marL="0" indent="0">
              <a:buNone/>
            </a:pPr>
            <a:r>
              <a:rPr lang="en-US" dirty="0" smtClean="0"/>
              <a:t>It was also during the reign of Alexandra that the Sanhedrin increased in power and prestige.  The collection of 70 elders or scribes who held council over the matters related to the state.  According to the book, “The Pharisees gained an advantage at this time that henceforth they never relinquished.”-p. 43.</a:t>
            </a:r>
            <a:endParaRPr lang="en-US" dirty="0"/>
          </a:p>
        </p:txBody>
      </p:sp>
    </p:spTree>
    <p:extLst>
      <p:ext uri="{BB962C8B-B14F-4D97-AF65-F5344CB8AC3E}">
        <p14:creationId xmlns:p14="http://schemas.microsoft.com/office/powerpoint/2010/main" val="2252594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4000" dirty="0" smtClean="0"/>
              <a:t>The nation state was then attacked by the Roman general Pompey in 63 A.D., and many parts of Jerusalem were burned.  Pompey entered the Holy of Holies in the temple, but he did not despoil it by taking its tithes or destroying it.  However, the Jews of that region would not be truly independent again until recent times.  </a:t>
            </a:r>
            <a:endParaRPr lang="en-US" sz="4000" dirty="0"/>
          </a:p>
        </p:txBody>
      </p:sp>
    </p:spTree>
    <p:extLst>
      <p:ext uri="{BB962C8B-B14F-4D97-AF65-F5344CB8AC3E}">
        <p14:creationId xmlns:p14="http://schemas.microsoft.com/office/powerpoint/2010/main" val="4233431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normAutofit fontScale="92500" lnSpcReduction="20000"/>
          </a:bodyPr>
          <a:lstStyle/>
          <a:p>
            <a:pPr marL="0" indent="0">
              <a:buNone/>
            </a:pPr>
            <a:r>
              <a:rPr lang="en-US" dirty="0" smtClean="0"/>
              <a:t>Keep in mind, it was born out of the great trial of their Babylonian exile.  </a:t>
            </a:r>
          </a:p>
          <a:p>
            <a:pPr marL="0" indent="0">
              <a:buNone/>
            </a:pPr>
            <a:r>
              <a:rPr lang="en-US" dirty="0" smtClean="0"/>
              <a:t>According to the book “Introduction to the Intertestamental Period”, “The deportees grew to enjoy living in their new Babylonian homes and were successful in their agricultural and commercial endeavors.  In contrast to their brethren of the Northern Kingdom, the Jews from the Southern Kingdom did not intermarry in exile but preserved their identity by existing as separated communities in a heathen environment.  In Babylonia, the Jews maintained themselves as a religious community probably under the direction of elders (Neh. 8:1, 13:1).”-p. 12</a:t>
            </a:r>
            <a:endParaRPr lang="en-US" dirty="0"/>
          </a:p>
        </p:txBody>
      </p:sp>
    </p:spTree>
    <p:extLst>
      <p:ext uri="{BB962C8B-B14F-4D97-AF65-F5344CB8AC3E}">
        <p14:creationId xmlns:p14="http://schemas.microsoft.com/office/powerpoint/2010/main" val="16570190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dirty="0" smtClean="0"/>
              <a:t>After Rome seized control of Judea, a man by the name of Antipater, was given the seat of procurator of Judea.  For the most part, he was considerate toward the Jews.  He allowed them religious liberty, allowing the Sanhedrin to settle disputes within the Jewish community as it pertained to the Law of God.  Judaism was recognized as a licensed religion in the Roman world.  Jews were required to pay a tribute to Rome, but it was small and not burdensome, but of course, some still resented it.  </a:t>
            </a:r>
            <a:endParaRPr lang="en-US" dirty="0"/>
          </a:p>
        </p:txBody>
      </p:sp>
    </p:spTree>
    <p:extLst>
      <p:ext uri="{BB962C8B-B14F-4D97-AF65-F5344CB8AC3E}">
        <p14:creationId xmlns:p14="http://schemas.microsoft.com/office/powerpoint/2010/main" val="31243023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sz="4400" dirty="0"/>
              <a:t>According to the book, “Not since Persian domination were the Jews given such fair treatment as under Roman rule, </a:t>
            </a:r>
            <a:r>
              <a:rPr lang="en-US" sz="4400" dirty="0" smtClean="0"/>
              <a:t>yet the extremists, known as the Zealots, kept Israel in constant unrest and provoked the Jews to break out in rebellion a number of times.”-p. 45</a:t>
            </a:r>
            <a:endParaRPr lang="en-US" sz="4400" dirty="0"/>
          </a:p>
          <a:p>
            <a:pPr marL="0" indent="0">
              <a:buNone/>
            </a:pPr>
            <a:endParaRPr lang="en-US" dirty="0"/>
          </a:p>
        </p:txBody>
      </p:sp>
    </p:spTree>
    <p:extLst>
      <p:ext uri="{BB962C8B-B14F-4D97-AF65-F5344CB8AC3E}">
        <p14:creationId xmlns:p14="http://schemas.microsoft.com/office/powerpoint/2010/main" val="42480224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buNone/>
            </a:pPr>
            <a:r>
              <a:rPr lang="en-US" sz="3600" dirty="0" smtClean="0"/>
              <a:t>Antipater was then poisoned in 43 A.D. and there was a struggle for his seat.  Eventually, Herod, his son, was given the seat over Judea by the Roman Caesar in 40 B.C.  He finally gained control over the whole territory by 37 B.C, including over Jerusalem.  Much has been written about how ruthless and evil Herod was.  He murdered his wife, three sons, mother-in-law, brother-in-law, uncle and many other political opponents.  </a:t>
            </a:r>
            <a:endParaRPr lang="en-US" sz="3600" dirty="0"/>
          </a:p>
        </p:txBody>
      </p:sp>
    </p:spTree>
    <p:extLst>
      <p:ext uri="{BB962C8B-B14F-4D97-AF65-F5344CB8AC3E}">
        <p14:creationId xmlns:p14="http://schemas.microsoft.com/office/powerpoint/2010/main" val="22730289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buNone/>
            </a:pPr>
            <a:r>
              <a:rPr lang="en-US" dirty="0" smtClean="0"/>
              <a:t>Why is he important?</a:t>
            </a:r>
          </a:p>
          <a:p>
            <a:pPr marL="514350" indent="-514350">
              <a:buAutoNum type="arabicPeriod"/>
            </a:pPr>
            <a:r>
              <a:rPr lang="en-US" dirty="0" smtClean="0"/>
              <a:t>He is the king over the region when Jesus is born.  He is the king the Magi visit after following the star.  He is the king who then orders the murder of the male babies in Bethlehem and surrounding areas.  </a:t>
            </a:r>
          </a:p>
          <a:p>
            <a:pPr marL="514350" indent="-514350">
              <a:buAutoNum type="arabicPeriod"/>
            </a:pPr>
            <a:r>
              <a:rPr lang="en-US" dirty="0" smtClean="0"/>
              <a:t>He also was known for his construction projects, including in 20 B.C., he began to reconstruct the Jewish temple in Jerusalem. He wanted it to be bigger and grander than the temple built by Zerubbabel and others in Ezra.  </a:t>
            </a:r>
          </a:p>
          <a:p>
            <a:pPr marL="514350" indent="-514350">
              <a:buAutoNum type="arabicPeriod"/>
            </a:pPr>
            <a:r>
              <a:rPr lang="en-US" dirty="0" smtClean="0"/>
              <a:t>He dies in 4 B.C.  It is how we can begin to date the birth of Jesus.  6 B.C. or so.  </a:t>
            </a:r>
            <a:endParaRPr lang="en-US" dirty="0"/>
          </a:p>
        </p:txBody>
      </p:sp>
    </p:spTree>
    <p:extLst>
      <p:ext uri="{BB962C8B-B14F-4D97-AF65-F5344CB8AC3E}">
        <p14:creationId xmlns:p14="http://schemas.microsoft.com/office/powerpoint/2010/main" val="35737524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buNone/>
            </a:pPr>
            <a:r>
              <a:rPr lang="en-US" dirty="0" smtClean="0"/>
              <a:t>Before Christmas, we left off with the history of the people of Israel from the Old Testament to the time of Christ.  Just to review</a:t>
            </a:r>
          </a:p>
          <a:p>
            <a:pPr marL="514350" indent="-514350">
              <a:buAutoNum type="arabicPeriod"/>
            </a:pPr>
            <a:r>
              <a:rPr lang="en-US" dirty="0" smtClean="0"/>
              <a:t>By the time of Christ, the Israelite people, the Judeans (why they were called Jews), are scattered throughout the Roman Empire.  </a:t>
            </a:r>
          </a:p>
          <a:p>
            <a:pPr marL="514350" indent="-514350">
              <a:buAutoNum type="arabicPeriod"/>
            </a:pPr>
            <a:r>
              <a:rPr lang="en-US" dirty="0" smtClean="0"/>
              <a:t>They still however have their temple in Jerusalem who Herod added on to and enhanced.  The structure consisted of a central Temple within a series of courts on an enormous platform.  The Temple itself was completed in 1 ½ years.  The Royal Porch at the southern end of the platform had 162 Corinthian columns (Christmas: The Real Story book p. 13).  </a:t>
            </a:r>
          </a:p>
          <a:p>
            <a:pPr marL="514350" indent="-514350">
              <a:buAutoNum type="arabicPeriod"/>
            </a:pPr>
            <a:endParaRPr lang="en-US" dirty="0"/>
          </a:p>
        </p:txBody>
      </p:sp>
    </p:spTree>
    <p:extLst>
      <p:ext uri="{BB962C8B-B14F-4D97-AF65-F5344CB8AC3E}">
        <p14:creationId xmlns:p14="http://schemas.microsoft.com/office/powerpoint/2010/main" val="15487451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92500" lnSpcReduction="10000"/>
          </a:bodyPr>
          <a:lstStyle/>
          <a:p>
            <a:pPr marL="0" indent="0">
              <a:buNone/>
            </a:pPr>
            <a:r>
              <a:rPr lang="en-US" dirty="0" smtClean="0"/>
              <a:t>3.  Herod was a ruthless, cruel man.  When he was finally able to seize control of the whole area with the help and permission of Rome, he executed hundreds of Jewish sympathizers who had supported his opponent and confiscated their property.  Among those killed were 45 members of the Jewish nobility, and most of the Sanhedrin’s 70 members. </a:t>
            </a:r>
            <a:r>
              <a:rPr lang="en-US" dirty="0"/>
              <a:t>(Christmas: The Real Story book p. </a:t>
            </a:r>
            <a:r>
              <a:rPr lang="en-US" dirty="0" smtClean="0"/>
              <a:t>10). He was feared and hated by the Jews.  We won’t go into the whole history of his eventual demise and death, and all the lives he took before that time, but he was a truly wicked man.  It explains his reaction to the Magi’s lack of return after visiting Jesus.  </a:t>
            </a:r>
            <a:endParaRPr lang="en-US" dirty="0"/>
          </a:p>
        </p:txBody>
      </p:sp>
    </p:spTree>
    <p:extLst>
      <p:ext uri="{BB962C8B-B14F-4D97-AF65-F5344CB8AC3E}">
        <p14:creationId xmlns:p14="http://schemas.microsoft.com/office/powerpoint/2010/main" val="20686166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Like for instance, he had two rabbis burned alive when they encouraged an eagle to be torn down that Herod had placed over the main gate of the temple.  </a:t>
            </a:r>
          </a:p>
          <a:p>
            <a:pPr marL="0" indent="0">
              <a:buNone/>
            </a:pPr>
            <a:r>
              <a:rPr lang="en-US" dirty="0" smtClean="0"/>
              <a:t>Also, as his death neared, he feared that no one would mourn him, so he commanded notable Jews from all over the land to come to him.  He had them shut up in the Jerusalem hippodrome with the orders that they were to be executed upon his death, so the nation would mourn.  Fortunately, his orders were never carried out.  </a:t>
            </a:r>
            <a:endParaRPr lang="en-US" dirty="0"/>
          </a:p>
        </p:txBody>
      </p:sp>
    </p:spTree>
    <p:extLst>
      <p:ext uri="{BB962C8B-B14F-4D97-AF65-F5344CB8AC3E}">
        <p14:creationId xmlns:p14="http://schemas.microsoft.com/office/powerpoint/2010/main" val="9537463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pPr marL="0" indent="0">
              <a:buNone/>
            </a:pPr>
            <a:r>
              <a:rPr lang="en-US" dirty="0" smtClean="0"/>
              <a:t>Therefore, when the Magi asked him, “Where is he who has been born king of the Jews (or Judeans)?”.  This would have immediately peeked Herod’s interest and I am sure anger because he was king over the Judeans.  Also, when they said, “we have come to worship him”, this also would have infuriated him because he desired to be worshipped and respected.  In fact, it is speculated that he wanted to build the temple so big, so people would say, “One greater than Solomon is here.”  He had the desire to outdo Solomon </a:t>
            </a:r>
            <a:r>
              <a:rPr lang="en-US" dirty="0"/>
              <a:t>(Christmas: The Real Story book p. 13). </a:t>
            </a:r>
          </a:p>
        </p:txBody>
      </p:sp>
    </p:spTree>
    <p:extLst>
      <p:ext uri="{BB962C8B-B14F-4D97-AF65-F5344CB8AC3E}">
        <p14:creationId xmlns:p14="http://schemas.microsoft.com/office/powerpoint/2010/main" val="5383402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a:bodyPr>
          <a:lstStyle/>
          <a:p>
            <a:pPr marL="0" indent="0">
              <a:buNone/>
            </a:pPr>
            <a:r>
              <a:rPr lang="en-US" dirty="0" smtClean="0"/>
              <a:t>It is why it says in Matthew 2:16, “Then Herod, when he saw that he had been tricked by the wise men, become furious, and he sent and killed all the male children in Bethlehem and in all that region who were two years old or under, according to the time that he had ascertained from the wise men.”</a:t>
            </a:r>
          </a:p>
          <a:p>
            <a:pPr marL="0" indent="0">
              <a:buNone/>
            </a:pPr>
            <a:r>
              <a:rPr lang="en-US" dirty="0" smtClean="0"/>
              <a:t>He became greatly angered or enraged-He was used to people listening to him and getting his way.  </a:t>
            </a:r>
          </a:p>
          <a:p>
            <a:pPr marL="0" indent="0">
              <a:buNone/>
            </a:pPr>
            <a:r>
              <a:rPr lang="en-US" dirty="0" smtClean="0"/>
              <a:t>The decree that all male children be killed two years and under was par for the course for him.  He probably didn’t blink an eye, because all he cared about was his power and maintaining his power.  </a:t>
            </a:r>
            <a:endParaRPr lang="en-US" dirty="0"/>
          </a:p>
        </p:txBody>
      </p:sp>
    </p:spTree>
    <p:extLst>
      <p:ext uri="{BB962C8B-B14F-4D97-AF65-F5344CB8AC3E}">
        <p14:creationId xmlns:p14="http://schemas.microsoft.com/office/powerpoint/2010/main" val="15174166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buNone/>
            </a:pPr>
            <a:r>
              <a:rPr lang="en-US" sz="3600" dirty="0" smtClean="0"/>
              <a:t>Thankfully, to the relief of the Jews, he died in 4 B.C.  However, his son was not much better.  Herod had determined to divide his kingdom between his three sons:  </a:t>
            </a:r>
            <a:r>
              <a:rPr lang="en-US" sz="3600" dirty="0" err="1" smtClean="0"/>
              <a:t>Archelaus</a:t>
            </a:r>
            <a:r>
              <a:rPr lang="en-US" sz="3600" dirty="0" smtClean="0"/>
              <a:t>, Antipas, and Philip.  </a:t>
            </a:r>
            <a:r>
              <a:rPr lang="en-US" sz="3600" dirty="0" err="1" smtClean="0"/>
              <a:t>Archelaus</a:t>
            </a:r>
            <a:r>
              <a:rPr lang="en-US" sz="3600" dirty="0" smtClean="0"/>
              <a:t> was to receive the region of Judea.  Antipas was to receive the region of Galilee.  </a:t>
            </a:r>
            <a:r>
              <a:rPr lang="en-US" sz="3600" dirty="0" err="1" smtClean="0"/>
              <a:t>Archelaus</a:t>
            </a:r>
            <a:r>
              <a:rPr lang="en-US" sz="3600" dirty="0" smtClean="0"/>
              <a:t> was a ruler hated by the Jews.  They had a riot against him in Jerusalem and his troops murdered 3,000 of them at the Jewish Passover.  </a:t>
            </a:r>
            <a:endParaRPr lang="en-US" sz="3600" dirty="0"/>
          </a:p>
        </p:txBody>
      </p:sp>
    </p:spTree>
    <p:extLst>
      <p:ext uri="{BB962C8B-B14F-4D97-AF65-F5344CB8AC3E}">
        <p14:creationId xmlns:p14="http://schemas.microsoft.com/office/powerpoint/2010/main" val="3939153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4000" dirty="0" smtClean="0"/>
              <a:t>It also says, “Under the leadership of the prophet Ezekiel and other religious leaders, the Jews were strengthened in their national unity by spiritual instruction from their leaders”-p. 12.</a:t>
            </a:r>
          </a:p>
          <a:p>
            <a:pPr marL="0" indent="0">
              <a:buNone/>
            </a:pPr>
            <a:r>
              <a:rPr lang="en-US" sz="4000" dirty="0" smtClean="0"/>
              <a:t>This we saw in the last study as they were instructed by Ezra and Nehemiah in the Law of the Lord through Moses.  </a:t>
            </a:r>
            <a:endParaRPr lang="en-US" sz="4000" dirty="0"/>
          </a:p>
        </p:txBody>
      </p:sp>
    </p:spTree>
    <p:extLst>
      <p:ext uri="{BB962C8B-B14F-4D97-AF65-F5344CB8AC3E}">
        <p14:creationId xmlns:p14="http://schemas.microsoft.com/office/powerpoint/2010/main" val="27859152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marL="0" indent="0">
              <a:buNone/>
            </a:pPr>
            <a:r>
              <a:rPr lang="en-US" sz="3600" dirty="0" smtClean="0"/>
              <a:t>Herod Antipas who was given dominion over Galilee is the Herod who beheads John the Baptist because John chastised him for marrying his brother Philip’s wife Herodias.  She was actually the niece of both Antipas and Philip who were half-brothers.  Herod had divorced his first wife, in order to marry Herodias.  She was the granddaughter of Herod the Great.  Confusing right?</a:t>
            </a:r>
            <a:endParaRPr lang="en-US" sz="3600" dirty="0"/>
          </a:p>
        </p:txBody>
      </p:sp>
    </p:spTree>
    <p:extLst>
      <p:ext uri="{BB962C8B-B14F-4D97-AF65-F5344CB8AC3E}">
        <p14:creationId xmlns:p14="http://schemas.microsoft.com/office/powerpoint/2010/main" val="15303628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3600" dirty="0" smtClean="0"/>
              <a:t>Also, this Herod Antipas was the one who Pontius Pilate sent Jesus too when he was hoping to pass the problem of Jesus on to another.  Pilate sent him there because Jesus was a Galilean and therefore, technically under his jurisdiction.  If you remember, this Herod questions and mocks Jesus, but he just sends him back to Pilate.  Recorded in Luke 23:6-12.  Look at.  </a:t>
            </a:r>
            <a:endParaRPr lang="en-US" sz="3600" dirty="0"/>
          </a:p>
        </p:txBody>
      </p:sp>
    </p:spTree>
    <p:extLst>
      <p:ext uri="{BB962C8B-B14F-4D97-AF65-F5344CB8AC3E}">
        <p14:creationId xmlns:p14="http://schemas.microsoft.com/office/powerpoint/2010/main" val="15936917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Therefore, the government structure of the Roman Empire can seem a bit confusing.  </a:t>
            </a:r>
          </a:p>
          <a:p>
            <a:pPr marL="0" indent="0">
              <a:buNone/>
            </a:pPr>
            <a:r>
              <a:rPr lang="en-US" sz="3600" dirty="0" smtClean="0"/>
              <a:t>There were tetrarchs, like Herod’s sons.  The word tetrarch comes from the Greek word that is a compound word of “four-ruler”.  Therefore, it literally means “to be ruler of a fourth part”.  It could be used of a ruler of a minor domain. (Marshall p. 133).  They were rulers over a region by the permission of the Roman Caesar.  </a:t>
            </a:r>
            <a:endParaRPr lang="en-US" sz="3600" dirty="0"/>
          </a:p>
        </p:txBody>
      </p:sp>
    </p:spTree>
    <p:extLst>
      <p:ext uri="{BB962C8B-B14F-4D97-AF65-F5344CB8AC3E}">
        <p14:creationId xmlns:p14="http://schemas.microsoft.com/office/powerpoint/2010/main" val="6519425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marL="0" indent="0">
              <a:buNone/>
            </a:pPr>
            <a:r>
              <a:rPr lang="en-US" sz="3600" dirty="0" smtClean="0"/>
              <a:t>Under those tetrarchs would be procurators or governors, like Pontius Pilate.  He would govern a province, which would consist of a major town and the country and villages surrounding it.  He was chiefly a “fiscal agent of Rome.”  His responsibilities included: 1.  To collect taxes for the Roman government  2.  to command the military forces of the province 3.  to act as judge in the more important judicial cases. (</a:t>
            </a:r>
            <a:r>
              <a:rPr lang="en-US" sz="3600" dirty="0" err="1" smtClean="0"/>
              <a:t>Surburg</a:t>
            </a:r>
            <a:r>
              <a:rPr lang="en-US" sz="3600" dirty="0" smtClean="0"/>
              <a:t> p. 49).  </a:t>
            </a:r>
            <a:endParaRPr lang="en-US" sz="3600" dirty="0"/>
          </a:p>
        </p:txBody>
      </p:sp>
    </p:spTree>
    <p:extLst>
      <p:ext uri="{BB962C8B-B14F-4D97-AF65-F5344CB8AC3E}">
        <p14:creationId xmlns:p14="http://schemas.microsoft.com/office/powerpoint/2010/main" val="36760865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3600" dirty="0" smtClean="0"/>
              <a:t>It meant all capital offenses were decided by him, but all minor cases were left to the lower Jewish courts to handle.  This court was called the Sanhedrin.  It consisted of 70 elders or chief priests or scribes.  They could not carry out the death penalty.  They had to present that to the governor, but all ordinary civil and criminal cases were decided by them.  </a:t>
            </a:r>
            <a:endParaRPr lang="en-US" sz="3600" dirty="0"/>
          </a:p>
        </p:txBody>
      </p:sp>
    </p:spTree>
    <p:extLst>
      <p:ext uri="{BB962C8B-B14F-4D97-AF65-F5344CB8AC3E}">
        <p14:creationId xmlns:p14="http://schemas.microsoft.com/office/powerpoint/2010/main" val="18490958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buNone/>
            </a:pPr>
            <a:r>
              <a:rPr lang="en-US" sz="4400" dirty="0" smtClean="0"/>
              <a:t>This is where the 3 Jewish religious sects are important.  </a:t>
            </a:r>
          </a:p>
          <a:p>
            <a:pPr marL="514350" indent="-514350">
              <a:buAutoNum type="arabicPeriod"/>
            </a:pPr>
            <a:r>
              <a:rPr lang="en-US" sz="4400" dirty="0" smtClean="0"/>
              <a:t>Pharisees</a:t>
            </a:r>
          </a:p>
          <a:p>
            <a:pPr marL="514350" indent="-514350">
              <a:buAutoNum type="arabicPeriod"/>
            </a:pPr>
            <a:r>
              <a:rPr lang="en-US" sz="4400" dirty="0" smtClean="0"/>
              <a:t>Sadducees</a:t>
            </a:r>
          </a:p>
          <a:p>
            <a:pPr marL="514350" indent="-514350">
              <a:buAutoNum type="arabicPeriod"/>
            </a:pPr>
            <a:r>
              <a:rPr lang="en-US" sz="4400" dirty="0" smtClean="0"/>
              <a:t>Essenes</a:t>
            </a:r>
          </a:p>
        </p:txBody>
      </p:sp>
    </p:spTree>
    <p:extLst>
      <p:ext uri="{BB962C8B-B14F-4D97-AF65-F5344CB8AC3E}">
        <p14:creationId xmlns:p14="http://schemas.microsoft.com/office/powerpoint/2010/main" val="15688557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u="sng" dirty="0" smtClean="0"/>
              <a:t>Pharisees-Information about Them</a:t>
            </a:r>
          </a:p>
          <a:p>
            <a:pPr marL="514350" indent="-514350">
              <a:buAutoNum type="arabicPeriod"/>
            </a:pPr>
            <a:r>
              <a:rPr lang="en-US" dirty="0" smtClean="0"/>
              <a:t>The largest and most influential sect</a:t>
            </a:r>
          </a:p>
          <a:p>
            <a:pPr marL="514350" indent="-514350">
              <a:buAutoNum type="arabicPeriod"/>
            </a:pPr>
            <a:r>
              <a:rPr lang="en-US" dirty="0" smtClean="0"/>
              <a:t>It was considered the strictest group, however the Essenes were likely even more strict and extreme.  </a:t>
            </a:r>
          </a:p>
          <a:p>
            <a:pPr marL="514350" indent="-514350">
              <a:buAutoNum type="arabicPeriod"/>
            </a:pPr>
            <a:r>
              <a:rPr lang="en-US" dirty="0" smtClean="0"/>
              <a:t>We know they came about in the Intertestamental time.  They are traced back to the Chasidim.  They were party of opposition formed by scribes traced back in origin to Ezra.  They were legalistic and strict and were opposed to everything Gentile.  They came about in the 160’s B.C.</a:t>
            </a:r>
            <a:endParaRPr lang="en-US" dirty="0"/>
          </a:p>
        </p:txBody>
      </p:sp>
    </p:spTree>
    <p:extLst>
      <p:ext uri="{BB962C8B-B14F-4D97-AF65-F5344CB8AC3E}">
        <p14:creationId xmlns:p14="http://schemas.microsoft.com/office/powerpoint/2010/main" val="15249092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514350" indent="-514350">
              <a:buAutoNum type="arabicPeriod" startAt="4"/>
            </a:pPr>
            <a:r>
              <a:rPr lang="en-US" dirty="0" smtClean="0"/>
              <a:t>The name Pharisee is derived from the Hebrew word </a:t>
            </a:r>
            <a:r>
              <a:rPr lang="en-US" i="1" dirty="0" err="1" smtClean="0"/>
              <a:t>perush</a:t>
            </a:r>
            <a:r>
              <a:rPr lang="en-US" i="1" dirty="0" smtClean="0"/>
              <a:t>, </a:t>
            </a:r>
            <a:r>
              <a:rPr lang="en-US" dirty="0" smtClean="0"/>
              <a:t>meaning “separated or divided from.”  The first occurrence of the name Pharisee dates back to 135 B.C.  After 70 A.D., the name disappears from the annals of Judaism, although the spirit of them lived on (</a:t>
            </a:r>
            <a:r>
              <a:rPr lang="en-US" dirty="0" err="1" smtClean="0"/>
              <a:t>Surburg</a:t>
            </a:r>
            <a:r>
              <a:rPr lang="en-US" dirty="0" smtClean="0"/>
              <a:t> p. 54).</a:t>
            </a:r>
          </a:p>
          <a:p>
            <a:pPr marL="514350" indent="-514350">
              <a:buAutoNum type="arabicPeriod" startAt="4"/>
            </a:pPr>
            <a:r>
              <a:rPr lang="en-US" dirty="0" smtClean="0"/>
              <a:t>Their origin stems from an emphasis to get back to the Torah and Scriptures under Ezra.  Quote from </a:t>
            </a:r>
            <a:r>
              <a:rPr lang="en-US" dirty="0" err="1" smtClean="0"/>
              <a:t>Surburg</a:t>
            </a:r>
            <a:r>
              <a:rPr lang="en-US" dirty="0" smtClean="0"/>
              <a:t>, “After the return from Babylonia, emphasis was on the study of the Law in the </a:t>
            </a:r>
            <a:r>
              <a:rPr lang="en-US" dirty="0" err="1" smtClean="0"/>
              <a:t>synagogs</a:t>
            </a:r>
            <a:r>
              <a:rPr lang="en-US" dirty="0" smtClean="0"/>
              <a:t> at the expense of worship in the temple.”-p. 54</a:t>
            </a:r>
            <a:endParaRPr lang="en-US" dirty="0"/>
          </a:p>
        </p:txBody>
      </p:sp>
    </p:spTree>
    <p:extLst>
      <p:ext uri="{BB962C8B-B14F-4D97-AF65-F5344CB8AC3E}">
        <p14:creationId xmlns:p14="http://schemas.microsoft.com/office/powerpoint/2010/main" val="30444843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10000"/>
          </a:bodyPr>
          <a:lstStyle/>
          <a:p>
            <a:pPr marL="0" indent="0">
              <a:buNone/>
            </a:pPr>
            <a:r>
              <a:rPr lang="en-US" dirty="0" smtClean="0"/>
              <a:t>What were their beliefs?</a:t>
            </a:r>
          </a:p>
          <a:p>
            <a:pPr marL="514350" indent="-514350">
              <a:buAutoNum type="arabicPeriod"/>
            </a:pPr>
            <a:r>
              <a:rPr lang="en-US" dirty="0" smtClean="0"/>
              <a:t>They accepted the Torah as well as the other Scriptures of the OT as equally inspired and authoritative.  They also held up their oral tradition, the traditions of the Rabbinical schools as authoritative. </a:t>
            </a:r>
          </a:p>
          <a:p>
            <a:pPr marL="514350" indent="-514350">
              <a:buAutoNum type="arabicPeriod"/>
            </a:pPr>
            <a:r>
              <a:rPr lang="en-US" dirty="0" smtClean="0"/>
              <a:t>They believed in angels and spiritual beings.  </a:t>
            </a:r>
          </a:p>
          <a:p>
            <a:pPr marL="514350" indent="-514350">
              <a:buAutoNum type="arabicPeriod"/>
            </a:pPr>
            <a:r>
              <a:rPr lang="en-US" dirty="0" smtClean="0"/>
              <a:t>They taught a future for the dead and a resurrection.</a:t>
            </a:r>
          </a:p>
          <a:p>
            <a:pPr marL="514350" indent="-514350">
              <a:buAutoNum type="arabicPeriod"/>
            </a:pPr>
            <a:r>
              <a:rPr lang="en-US" dirty="0" smtClean="0"/>
              <a:t>They believed in the immortality of the soul and reward/retribution after death.</a:t>
            </a:r>
          </a:p>
          <a:p>
            <a:pPr marL="514350" indent="-514350">
              <a:buAutoNum type="arabicPeriod"/>
            </a:pPr>
            <a:r>
              <a:rPr lang="en-US" dirty="0" smtClean="0"/>
              <a:t>The emphasis of their teaching was more ethical than theological.  </a:t>
            </a:r>
          </a:p>
        </p:txBody>
      </p:sp>
    </p:spTree>
    <p:extLst>
      <p:ext uri="{BB962C8B-B14F-4D97-AF65-F5344CB8AC3E}">
        <p14:creationId xmlns:p14="http://schemas.microsoft.com/office/powerpoint/2010/main" val="27721409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19800"/>
          </a:xfrm>
        </p:spPr>
        <p:txBody>
          <a:bodyPr>
            <a:noAutofit/>
          </a:bodyPr>
          <a:lstStyle/>
          <a:p>
            <a:pPr marL="0" indent="0">
              <a:buNone/>
            </a:pPr>
            <a:r>
              <a:rPr lang="en-US" sz="3600" dirty="0" smtClean="0"/>
              <a:t>They had a great emphasis on separating themselves from Gentiles and strictly observing the Mosaic Law.  This was in response to seeing more influence upon them by the Greek-speaking world and trying to preserve their faith and practices over against this.  Therefore, they insisted upon pilgrimages to Jerusalem and the temple for the prescribed festivals of the Torah.  They insisted upon sacrifices and tithes needed to be given to the temple. </a:t>
            </a:r>
            <a:endParaRPr lang="en-US" sz="3600" dirty="0"/>
          </a:p>
        </p:txBody>
      </p:sp>
    </p:spTree>
    <p:extLst>
      <p:ext uri="{BB962C8B-B14F-4D97-AF65-F5344CB8AC3E}">
        <p14:creationId xmlns:p14="http://schemas.microsoft.com/office/powerpoint/2010/main" val="470793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85000" lnSpcReduction="10000"/>
          </a:bodyPr>
          <a:lstStyle/>
          <a:p>
            <a:pPr marL="0" indent="0">
              <a:buNone/>
            </a:pPr>
            <a:r>
              <a:rPr lang="en-US" dirty="0" smtClean="0"/>
              <a:t>Therefore, after they were allowed to return back to the land and rebuild the temple and rebuild the walls of the city,  there was a renewed desire to shape their community and religious life more closely with the Law of Moses and to live separated from the other nations.  </a:t>
            </a:r>
          </a:p>
          <a:p>
            <a:pPr marL="0" indent="0">
              <a:buNone/>
            </a:pPr>
            <a:r>
              <a:rPr lang="en-US" dirty="0" smtClean="0"/>
              <a:t>Thankfully, the Persian Empire was largely characterized by religious liberty.  They were able to practice their faith without much persecution.  </a:t>
            </a:r>
          </a:p>
          <a:p>
            <a:pPr marL="0" indent="0">
              <a:buNone/>
            </a:pPr>
            <a:r>
              <a:rPr lang="en-US" dirty="0" smtClean="0"/>
              <a:t>One quote says, “Historians characterize Cyrus as one of history’s greatest liberators and humanitarians  who practiced religious toleration.  In fact, the Cyrus Cylinder documents the king’s policy of currying favor with other Babylonian captives by sponsoring the rebuilding of temples throughout his empire.”- “Prepare the Way of the Lord: an Introduction to the Old Testament”-p. 376.</a:t>
            </a:r>
            <a:endParaRPr lang="en-US" dirty="0"/>
          </a:p>
        </p:txBody>
      </p:sp>
    </p:spTree>
    <p:extLst>
      <p:ext uri="{BB962C8B-B14F-4D97-AF65-F5344CB8AC3E}">
        <p14:creationId xmlns:p14="http://schemas.microsoft.com/office/powerpoint/2010/main" val="35405421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According to a quote from </a:t>
            </a:r>
            <a:r>
              <a:rPr lang="en-US" dirty="0" err="1" smtClean="0"/>
              <a:t>Surburg</a:t>
            </a:r>
            <a:r>
              <a:rPr lang="en-US" dirty="0" smtClean="0"/>
              <a:t>, “They were persuaded that when the Law would be perfectly obeyed, the Messiah would appear and would free the Jews from the domination of their enemies.  The Pharisees practiced tithing on all possessions.  They also avoided contact with anyone who had touched a carcass of dead animal or in any way had become defiled.  They refused to mingle with the Gentiles and the common people; intermarriage with Gentiles was strictly prohibited.”-p. 55</a:t>
            </a:r>
            <a:endParaRPr lang="en-US" dirty="0"/>
          </a:p>
        </p:txBody>
      </p:sp>
    </p:spTree>
    <p:extLst>
      <p:ext uri="{BB962C8B-B14F-4D97-AF65-F5344CB8AC3E}">
        <p14:creationId xmlns:p14="http://schemas.microsoft.com/office/powerpoint/2010/main" val="10398176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05800" cy="5943600"/>
          </a:xfrm>
        </p:spPr>
        <p:txBody>
          <a:bodyPr>
            <a:noAutofit/>
          </a:bodyPr>
          <a:lstStyle/>
          <a:p>
            <a:pPr marL="0" indent="0">
              <a:buNone/>
            </a:pPr>
            <a:r>
              <a:rPr lang="en-US" dirty="0" smtClean="0"/>
              <a:t>They began wearing phylacteries which were little pouches wore on their foreheads or arms containing the Shema (the words of Deut. 6:4-5).   Later, Jews would put copies of the Torah in there.  There were few priests among the Pharisees.  The majority were laymen or scribes. This is important because the scribes were extremely insistent that the rules, which they developed and passed orally from one generation to another, be observed.  They attempted ‘to set a fence about the Law, lest even accidentally they should violate it.”-</a:t>
            </a:r>
            <a:r>
              <a:rPr lang="en-US" dirty="0" err="1" smtClean="0"/>
              <a:t>Surburg</a:t>
            </a:r>
            <a:r>
              <a:rPr lang="en-US" dirty="0" smtClean="0"/>
              <a:t> p. 56.  </a:t>
            </a:r>
            <a:endParaRPr lang="en-US" dirty="0"/>
          </a:p>
        </p:txBody>
      </p:sp>
    </p:spTree>
    <p:extLst>
      <p:ext uri="{BB962C8B-B14F-4D97-AF65-F5344CB8AC3E}">
        <p14:creationId xmlns:p14="http://schemas.microsoft.com/office/powerpoint/2010/main" val="27632607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marL="0" indent="0">
              <a:buNone/>
            </a:pPr>
            <a:r>
              <a:rPr lang="en-US" dirty="0" smtClean="0"/>
              <a:t>Jesus ran into this all the time.  </a:t>
            </a:r>
          </a:p>
          <a:p>
            <a:pPr marL="0" indent="0">
              <a:buNone/>
            </a:pPr>
            <a:r>
              <a:rPr lang="en-US" dirty="0" smtClean="0"/>
              <a:t>In Mark 2:16, it was the issue with him eating with sinners and tax collectors</a:t>
            </a:r>
          </a:p>
          <a:p>
            <a:pPr marL="0" indent="0">
              <a:buNone/>
            </a:pPr>
            <a:r>
              <a:rPr lang="en-US" dirty="0" smtClean="0"/>
              <a:t>In Mark 2:18, it was the issue of his disciples not fasting like they thought they should. </a:t>
            </a:r>
          </a:p>
          <a:p>
            <a:pPr marL="0" indent="0">
              <a:buNone/>
            </a:pPr>
            <a:r>
              <a:rPr lang="en-US" dirty="0" smtClean="0"/>
              <a:t>In Mark 2:24, it was the issue of his disciples picking grain on the Sabbath. </a:t>
            </a:r>
          </a:p>
          <a:p>
            <a:pPr marL="0" indent="0">
              <a:buNone/>
            </a:pPr>
            <a:r>
              <a:rPr lang="en-US" dirty="0" smtClean="0"/>
              <a:t>In Mark 3:1-6, it was the issue of Jesus healing a man on the Sabbath.</a:t>
            </a:r>
          </a:p>
          <a:p>
            <a:pPr marL="0" indent="0">
              <a:buNone/>
            </a:pPr>
            <a:r>
              <a:rPr lang="en-US" dirty="0" smtClean="0"/>
              <a:t>In Mark 7:1ff, it was the issue of his disciples eating with hands unwashed. </a:t>
            </a:r>
            <a:endParaRPr lang="en-US" dirty="0"/>
          </a:p>
        </p:txBody>
      </p:sp>
    </p:spTree>
    <p:extLst>
      <p:ext uri="{BB962C8B-B14F-4D97-AF65-F5344CB8AC3E}">
        <p14:creationId xmlns:p14="http://schemas.microsoft.com/office/powerpoint/2010/main" val="5642823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marL="0" indent="0">
              <a:buNone/>
            </a:pPr>
            <a:r>
              <a:rPr lang="en-US" dirty="0" smtClean="0"/>
              <a:t>It is why Jesus says in Mark 8:15, “Watch out, beware of the leaven of the Pharisees and the leaven of Herod.”</a:t>
            </a:r>
          </a:p>
          <a:p>
            <a:pPr marL="0" indent="0">
              <a:buNone/>
            </a:pPr>
            <a:r>
              <a:rPr lang="en-US" dirty="0" smtClean="0"/>
              <a:t>In Mark 10:2ff, it was the question of divorce and what was allowed under Mosaic Law.</a:t>
            </a:r>
          </a:p>
          <a:p>
            <a:pPr marL="0" indent="0">
              <a:buNone/>
            </a:pPr>
            <a:r>
              <a:rPr lang="en-US" dirty="0" smtClean="0"/>
              <a:t>In Mark 12:14, they ask him whether it is lawful to pay taxes to Caesar or not. </a:t>
            </a:r>
          </a:p>
          <a:p>
            <a:pPr marL="0" indent="0">
              <a:buNone/>
            </a:pPr>
            <a:r>
              <a:rPr lang="en-US" dirty="0" smtClean="0"/>
              <a:t>When you understand their emphases and beliefs, you begin to understand more why they had issue with all these things.  </a:t>
            </a:r>
          </a:p>
          <a:p>
            <a:pPr marL="0" indent="0">
              <a:buNone/>
            </a:pPr>
            <a:r>
              <a:rPr lang="en-US" dirty="0" smtClean="0"/>
              <a:t>Questions?</a:t>
            </a:r>
            <a:endParaRPr lang="en-US" dirty="0"/>
          </a:p>
        </p:txBody>
      </p:sp>
    </p:spTree>
    <p:extLst>
      <p:ext uri="{BB962C8B-B14F-4D97-AF65-F5344CB8AC3E}">
        <p14:creationId xmlns:p14="http://schemas.microsoft.com/office/powerpoint/2010/main" val="28260387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The second group were the Sadducees.</a:t>
            </a:r>
          </a:p>
          <a:p>
            <a:pPr marL="514350" indent="-514350">
              <a:buAutoNum type="arabicPeriod"/>
            </a:pPr>
            <a:r>
              <a:rPr lang="en-US" dirty="0" smtClean="0"/>
              <a:t>They were the 2</a:t>
            </a:r>
            <a:r>
              <a:rPr lang="en-US" baseline="30000" dirty="0" smtClean="0"/>
              <a:t>nd</a:t>
            </a:r>
            <a:r>
              <a:rPr lang="en-US" dirty="0" smtClean="0"/>
              <a:t> most important religious party among the Jews.</a:t>
            </a:r>
          </a:p>
          <a:p>
            <a:pPr marL="514350" indent="-514350">
              <a:buAutoNum type="arabicPeriod"/>
            </a:pPr>
            <a:r>
              <a:rPr lang="en-US" dirty="0" smtClean="0"/>
              <a:t>They held to the Torah, but did not accept the tradition of the scribes and the Pharisees. Only the books of Moses were considered canonical Scripture to them.  </a:t>
            </a:r>
          </a:p>
          <a:p>
            <a:pPr marL="514350" indent="-514350">
              <a:buAutoNum type="arabicPeriod"/>
            </a:pPr>
            <a:r>
              <a:rPr lang="en-US" dirty="0" smtClean="0"/>
              <a:t>They denied the existence of angels/demons, or an afterlife, such as a resurrection, and denied a future retribution.  They rejected the idea of a spiritual world.  </a:t>
            </a:r>
          </a:p>
          <a:p>
            <a:pPr marL="0" indent="0">
              <a:buNone/>
            </a:pPr>
            <a:endParaRPr lang="en-US" dirty="0"/>
          </a:p>
        </p:txBody>
      </p:sp>
    </p:spTree>
    <p:extLst>
      <p:ext uri="{BB962C8B-B14F-4D97-AF65-F5344CB8AC3E}">
        <p14:creationId xmlns:p14="http://schemas.microsoft.com/office/powerpoint/2010/main" val="33715017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20000"/>
          </a:bodyPr>
          <a:lstStyle/>
          <a:p>
            <a:pPr marL="514350" indent="-514350">
              <a:buAutoNum type="arabicPeriod" startAt="4"/>
            </a:pPr>
            <a:r>
              <a:rPr lang="en-US" dirty="0" smtClean="0"/>
              <a:t>They interpreted the Mosaic Law more literally than the Pharisees and were insistent on Levitical purity. </a:t>
            </a:r>
          </a:p>
          <a:p>
            <a:pPr marL="514350" indent="-514350">
              <a:buAutoNum type="arabicPeriod" startAt="4"/>
            </a:pPr>
            <a:r>
              <a:rPr lang="en-US" dirty="0" smtClean="0"/>
              <a:t>Quote from </a:t>
            </a:r>
            <a:r>
              <a:rPr lang="en-US" dirty="0" err="1" smtClean="0"/>
              <a:t>Surburg</a:t>
            </a:r>
            <a:r>
              <a:rPr lang="en-US" dirty="0" smtClean="0"/>
              <a:t>, “Messianic hopes and anticipations, strong among the Pharisees, were not fostered by the Sadducees. Practically all the doctrines treasured by the Pharisees were either treated with indifference or rejected outright by the Sadducees.”-p. 57</a:t>
            </a:r>
          </a:p>
          <a:p>
            <a:pPr marL="514350" indent="-514350">
              <a:buAutoNum type="arabicPeriod" startAt="4"/>
            </a:pPr>
            <a:r>
              <a:rPr lang="en-US" dirty="0" smtClean="0"/>
              <a:t>Many believe the name Sadducees comes from the Hebrew word, </a:t>
            </a:r>
            <a:r>
              <a:rPr lang="en-US" i="1" dirty="0" err="1" smtClean="0"/>
              <a:t>zaddukim</a:t>
            </a:r>
            <a:r>
              <a:rPr lang="en-US" i="1" dirty="0" smtClean="0"/>
              <a:t>, </a:t>
            </a:r>
            <a:r>
              <a:rPr lang="en-US" dirty="0" smtClean="0"/>
              <a:t>which may come from the Hebrew </a:t>
            </a:r>
            <a:r>
              <a:rPr lang="en-US" i="1" dirty="0" err="1" smtClean="0"/>
              <a:t>zaddik</a:t>
            </a:r>
            <a:r>
              <a:rPr lang="en-US" i="1" dirty="0" smtClean="0"/>
              <a:t>, </a:t>
            </a:r>
            <a:r>
              <a:rPr lang="en-US" dirty="0" smtClean="0"/>
              <a:t>meaning, “righteous”.  Others think they derived their name from a priest named </a:t>
            </a:r>
            <a:r>
              <a:rPr lang="en-US" dirty="0" err="1" smtClean="0"/>
              <a:t>Zaddok</a:t>
            </a:r>
            <a:r>
              <a:rPr lang="en-US" dirty="0" smtClean="0"/>
              <a:t>, who was high priest at the time of Solomon.   </a:t>
            </a:r>
            <a:endParaRPr lang="en-US" dirty="0"/>
          </a:p>
        </p:txBody>
      </p:sp>
    </p:spTree>
    <p:extLst>
      <p:ext uri="{BB962C8B-B14F-4D97-AF65-F5344CB8AC3E}">
        <p14:creationId xmlns:p14="http://schemas.microsoft.com/office/powerpoint/2010/main" val="11070062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marL="514350" indent="-514350">
              <a:buAutoNum type="arabicPeriod" startAt="7"/>
            </a:pPr>
            <a:r>
              <a:rPr lang="en-US" dirty="0" smtClean="0"/>
              <a:t>They were more politically minded and were not afraid to associate with the Romans.  As a result, they were able to secure the priesthood, such as the High Priest.  </a:t>
            </a:r>
          </a:p>
          <a:p>
            <a:pPr marL="514350" indent="-514350">
              <a:buAutoNum type="arabicPeriod" startAt="7"/>
            </a:pPr>
            <a:r>
              <a:rPr lang="en-US" dirty="0" smtClean="0"/>
              <a:t>According to </a:t>
            </a:r>
            <a:r>
              <a:rPr lang="en-US" dirty="0" err="1" smtClean="0"/>
              <a:t>Surburg</a:t>
            </a:r>
            <a:r>
              <a:rPr lang="en-US" dirty="0" smtClean="0"/>
              <a:t>, “When the Romans annexed Judea, the Sadducees came to occupy a dominant role as the high priest was regarded as the official representative of the Jews.  The high priest between A.D. 60 -70 was usually a Sadducee, which meant that he had considerable influence in public affairs.”-p. 57.</a:t>
            </a:r>
          </a:p>
          <a:p>
            <a:pPr marL="0" indent="0">
              <a:buNone/>
            </a:pPr>
            <a:r>
              <a:rPr lang="en-US" dirty="0" smtClean="0"/>
              <a:t>We know </a:t>
            </a:r>
            <a:r>
              <a:rPr lang="en-US" dirty="0" err="1" smtClean="0"/>
              <a:t>Annas</a:t>
            </a:r>
            <a:r>
              <a:rPr lang="en-US" dirty="0"/>
              <a:t> </a:t>
            </a:r>
            <a:r>
              <a:rPr lang="en-US" dirty="0" smtClean="0"/>
              <a:t>&amp; Caiaphas, the high priest at the time of Jesus’ death and resurrection were of the party of the Sadducees-Acts 5:17, 4:6.</a:t>
            </a:r>
          </a:p>
        </p:txBody>
      </p:sp>
    </p:spTree>
    <p:extLst>
      <p:ext uri="{BB962C8B-B14F-4D97-AF65-F5344CB8AC3E}">
        <p14:creationId xmlns:p14="http://schemas.microsoft.com/office/powerpoint/2010/main" val="8893144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marL="514350" indent="-514350">
              <a:buAutoNum type="arabicPeriod" startAt="9"/>
            </a:pPr>
            <a:r>
              <a:rPr lang="en-US" dirty="0" smtClean="0"/>
              <a:t>Their chief stronghold was the temple; the Pharisees had their adherents in the </a:t>
            </a:r>
            <a:r>
              <a:rPr lang="en-US" dirty="0" err="1" smtClean="0"/>
              <a:t>synagog</a:t>
            </a:r>
            <a:r>
              <a:rPr lang="en-US" dirty="0" smtClean="0"/>
              <a:t>.</a:t>
            </a:r>
          </a:p>
          <a:p>
            <a:pPr marL="514350" indent="-514350">
              <a:buAutoNum type="arabicPeriod" startAt="9"/>
            </a:pPr>
            <a:r>
              <a:rPr lang="en-US" dirty="0"/>
              <a:t> </a:t>
            </a:r>
            <a:r>
              <a:rPr lang="en-US" dirty="0" smtClean="0"/>
              <a:t>They really don’t show up that much in the Gospels.  </a:t>
            </a:r>
          </a:p>
          <a:p>
            <a:pPr marL="0" indent="0">
              <a:buNone/>
            </a:pPr>
            <a:r>
              <a:rPr lang="en-US" dirty="0" smtClean="0"/>
              <a:t>They were part of the group that came out from Jerusalem to witness John’s baptism-Matt. 3:7.</a:t>
            </a:r>
          </a:p>
          <a:p>
            <a:pPr marL="0" indent="0">
              <a:buNone/>
            </a:pPr>
            <a:r>
              <a:rPr lang="en-US" dirty="0" smtClean="0"/>
              <a:t>They join the Pharisees in asking for a sign from Jesus in Matt. 16:1.</a:t>
            </a:r>
          </a:p>
          <a:p>
            <a:pPr marL="0" indent="0">
              <a:buNone/>
            </a:pPr>
            <a:r>
              <a:rPr lang="en-US" dirty="0" smtClean="0"/>
              <a:t>In Matthew, Jesus includes the Sadducees in his quote, “Watch and beware of the leaven of the Pharisees and Sadducees”-Matthew 16:6.</a:t>
            </a:r>
          </a:p>
          <a:p>
            <a:pPr marL="0" indent="0">
              <a:buNone/>
            </a:pPr>
            <a:endParaRPr lang="en-US" dirty="0"/>
          </a:p>
        </p:txBody>
      </p:sp>
    </p:spTree>
    <p:extLst>
      <p:ext uri="{BB962C8B-B14F-4D97-AF65-F5344CB8AC3E}">
        <p14:creationId xmlns:p14="http://schemas.microsoft.com/office/powerpoint/2010/main" val="29708366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10000"/>
          </a:bodyPr>
          <a:lstStyle/>
          <a:p>
            <a:pPr marL="0" indent="0">
              <a:buNone/>
            </a:pPr>
            <a:r>
              <a:rPr lang="en-US" sz="3600" dirty="0" smtClean="0"/>
              <a:t>The only passage in the Gospels where they are featured prominently is in Matthew 22:23ff, Mark 12:18ff, Luke 20:27 where Jesus is in the temple between Palm Sunday and his death.  </a:t>
            </a:r>
          </a:p>
          <a:p>
            <a:pPr marL="0" indent="0">
              <a:buNone/>
            </a:pPr>
            <a:r>
              <a:rPr lang="en-US" sz="3600" dirty="0" smtClean="0"/>
              <a:t>Sadducees come up to him with a question about the resurrection.  It was for the purpose of trapping him.  </a:t>
            </a:r>
          </a:p>
          <a:p>
            <a:pPr marL="0" indent="0">
              <a:buNone/>
            </a:pPr>
            <a:r>
              <a:rPr lang="en-US" sz="3600" dirty="0" smtClean="0"/>
              <a:t>Look at Luke 20:27-40.  </a:t>
            </a:r>
          </a:p>
          <a:p>
            <a:pPr marL="0" indent="0">
              <a:buNone/>
            </a:pPr>
            <a:r>
              <a:rPr lang="en-US" sz="3600" dirty="0" smtClean="0"/>
              <a:t>They also are mentioned in Acts-Acts 4:1, 5:17.  It is because they occupied the priesthood and because resurrection was being debated.  </a:t>
            </a:r>
            <a:endParaRPr lang="en-US" sz="3600" dirty="0"/>
          </a:p>
        </p:txBody>
      </p:sp>
    </p:spTree>
    <p:extLst>
      <p:ext uri="{BB962C8B-B14F-4D97-AF65-F5344CB8AC3E}">
        <p14:creationId xmlns:p14="http://schemas.microsoft.com/office/powerpoint/2010/main" val="3233535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marL="0" indent="0">
              <a:buNone/>
            </a:pPr>
            <a:r>
              <a:rPr lang="en-US" sz="3600" dirty="0" smtClean="0"/>
              <a:t>We know from Acts 23 that the Sanhedrin consisted of some from the Pharisees and some from the Sadducees because Paul pits them against each other by bringing up Jesus’ resurrection-Acts 23:6ff.  Paul tells us he grew up in the party of the Pharisees-Acts 23:6.  </a:t>
            </a:r>
          </a:p>
          <a:p>
            <a:pPr marL="0" indent="0">
              <a:buNone/>
            </a:pPr>
            <a:r>
              <a:rPr lang="en-US" sz="3600" dirty="0" smtClean="0"/>
              <a:t>It is what is interesting.  Those two groups did not have great love for one another, but they came together as one regarding Jesus.  </a:t>
            </a:r>
            <a:endParaRPr lang="en-US" sz="3600" dirty="0"/>
          </a:p>
        </p:txBody>
      </p:sp>
    </p:spTree>
    <p:extLst>
      <p:ext uri="{BB962C8B-B14F-4D97-AF65-F5344CB8AC3E}">
        <p14:creationId xmlns:p14="http://schemas.microsoft.com/office/powerpoint/2010/main" val="2754884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marL="0" indent="0">
              <a:buNone/>
            </a:pPr>
            <a:r>
              <a:rPr lang="en-US" sz="4800" dirty="0" smtClean="0"/>
              <a:t>According to the book “Introduction to the Intertestamental Period”, “Jews were scattered throughout the 128 provinces of the Persian Empire, and in that empire…the Jews enjoyed for the most part a mild and enjoyable rule.”-p. 14.  </a:t>
            </a:r>
            <a:endParaRPr lang="en-US" sz="4800" dirty="0"/>
          </a:p>
        </p:txBody>
      </p:sp>
    </p:spTree>
    <p:extLst>
      <p:ext uri="{BB962C8B-B14F-4D97-AF65-F5344CB8AC3E}">
        <p14:creationId xmlns:p14="http://schemas.microsoft.com/office/powerpoint/2010/main" val="70429307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92500" lnSpcReduction="20000"/>
          </a:bodyPr>
          <a:lstStyle/>
          <a:p>
            <a:pPr marL="0" indent="0">
              <a:buNone/>
            </a:pPr>
            <a:r>
              <a:rPr lang="en-US" dirty="0" smtClean="0"/>
              <a:t>The last group are the Essenes</a:t>
            </a:r>
          </a:p>
          <a:p>
            <a:pPr marL="514350" indent="-514350">
              <a:buAutoNum type="arabicPeriod"/>
            </a:pPr>
            <a:r>
              <a:rPr lang="en-US" dirty="0" smtClean="0"/>
              <a:t>They are not mentioned in the New Testament</a:t>
            </a:r>
          </a:p>
          <a:p>
            <a:pPr marL="514350" indent="-514350">
              <a:buAutoNum type="arabicPeriod"/>
            </a:pPr>
            <a:r>
              <a:rPr lang="en-US" dirty="0" smtClean="0"/>
              <a:t>Little is known about this group with certainty.  They think they originated from a stricter group of the Chasidim of Maccabean days, stricter even than the Pharisees</a:t>
            </a:r>
          </a:p>
          <a:p>
            <a:pPr marL="514350" indent="-514350">
              <a:buAutoNum type="arabicPeriod"/>
            </a:pPr>
            <a:r>
              <a:rPr lang="en-US" dirty="0" smtClean="0"/>
              <a:t>They observed the strict observance of the Mosaic Law.  </a:t>
            </a:r>
          </a:p>
          <a:p>
            <a:pPr marL="514350" indent="-514350">
              <a:buAutoNum type="arabicPeriod"/>
            </a:pPr>
            <a:r>
              <a:rPr lang="en-US" dirty="0" smtClean="0"/>
              <a:t>Notable for their communal ownership of property.  They were almost like a commune of sorts.  </a:t>
            </a:r>
          </a:p>
          <a:p>
            <a:pPr marL="514350" indent="-514350">
              <a:buAutoNum type="arabicPeriod"/>
            </a:pPr>
            <a:r>
              <a:rPr lang="en-US" dirty="0" smtClean="0"/>
              <a:t>Daily worship and study of God’s Word was important.  </a:t>
            </a:r>
          </a:p>
        </p:txBody>
      </p:sp>
    </p:spTree>
    <p:extLst>
      <p:ext uri="{BB962C8B-B14F-4D97-AF65-F5344CB8AC3E}">
        <p14:creationId xmlns:p14="http://schemas.microsoft.com/office/powerpoint/2010/main" val="13452695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a:bodyPr>
          <a:lstStyle/>
          <a:p>
            <a:pPr marL="514350" indent="-514350">
              <a:buAutoNum type="arabicPeriod" startAt="6"/>
            </a:pPr>
            <a:r>
              <a:rPr lang="en-US" dirty="0" smtClean="0"/>
              <a:t>Solemn </a:t>
            </a:r>
            <a:r>
              <a:rPr lang="en-US" dirty="0"/>
              <a:t>oaths of piety and obedience had to be taken.  </a:t>
            </a:r>
            <a:endParaRPr lang="en-US" dirty="0" smtClean="0"/>
          </a:p>
          <a:p>
            <a:pPr marL="514350" indent="-514350">
              <a:buAutoNum type="arabicPeriod" startAt="6"/>
            </a:pPr>
            <a:r>
              <a:rPr lang="en-US" dirty="0" smtClean="0"/>
              <a:t>Marriage was not condemned in principle, but was avoided.  They were monastic in character.  They were a separate community that had its own </a:t>
            </a:r>
            <a:r>
              <a:rPr lang="en-US" dirty="0" err="1" smtClean="0"/>
              <a:t>synagog</a:t>
            </a:r>
            <a:r>
              <a:rPr lang="en-US" dirty="0" smtClean="0"/>
              <a:t>, common hall for meals, and provisions for daily bathing. At the time of Christ, it is estimated that there were about 4,000 adherents.  </a:t>
            </a:r>
          </a:p>
          <a:p>
            <a:pPr marL="514350" indent="-514350">
              <a:buAutoNum type="arabicPeriod" startAt="6"/>
            </a:pPr>
            <a:r>
              <a:rPr lang="en-US" dirty="0" smtClean="0"/>
              <a:t>They would raise their own food, or known for their hospitality to strangers. </a:t>
            </a:r>
          </a:p>
          <a:p>
            <a:pPr marL="514350" indent="-514350">
              <a:buAutoNum type="arabicPeriod" startAt="6"/>
            </a:pPr>
            <a:endParaRPr lang="en-US" dirty="0"/>
          </a:p>
          <a:p>
            <a:pPr marL="0" indent="0">
              <a:buNone/>
            </a:pPr>
            <a:endParaRPr lang="en-US" dirty="0"/>
          </a:p>
        </p:txBody>
      </p:sp>
    </p:spTree>
    <p:extLst>
      <p:ext uri="{BB962C8B-B14F-4D97-AF65-F5344CB8AC3E}">
        <p14:creationId xmlns:p14="http://schemas.microsoft.com/office/powerpoint/2010/main" val="35250442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514350" indent="-514350">
              <a:buAutoNum type="arabicPeriod" startAt="9"/>
            </a:pPr>
            <a:r>
              <a:rPr lang="en-US" dirty="0" smtClean="0"/>
              <a:t>They sent gifts to the temple in Jerusalem, but did not participate in the temple religious ceremonies.  </a:t>
            </a:r>
          </a:p>
          <a:p>
            <a:pPr marL="514350" indent="-514350">
              <a:buAutoNum type="arabicPeriod" startAt="9"/>
            </a:pPr>
            <a:r>
              <a:rPr lang="en-US" dirty="0"/>
              <a:t> </a:t>
            </a:r>
            <a:r>
              <a:rPr lang="en-US" dirty="0" smtClean="0"/>
              <a:t> They are most famous today for perhaps being the type of community that hid the Dead Sea scrolls discovered in 1947.  We believe those scrolls was the library of sorts of these people.  </a:t>
            </a:r>
          </a:p>
          <a:p>
            <a:pPr marL="514350" indent="-514350">
              <a:buAutoNum type="arabicPeriod" startAt="9"/>
            </a:pPr>
            <a:r>
              <a:rPr lang="en-US" dirty="0"/>
              <a:t> </a:t>
            </a:r>
            <a:r>
              <a:rPr lang="en-US" dirty="0" smtClean="0"/>
              <a:t> It is also speculated that John the Baptist was or spent time with this group since they were located in that area and would fit in many ways what we know about John.  </a:t>
            </a:r>
            <a:endParaRPr lang="en-US" dirty="0"/>
          </a:p>
        </p:txBody>
      </p:sp>
    </p:spTree>
    <p:extLst>
      <p:ext uri="{BB962C8B-B14F-4D97-AF65-F5344CB8AC3E}">
        <p14:creationId xmlns:p14="http://schemas.microsoft.com/office/powerpoint/2010/main" val="293453041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4000" dirty="0" smtClean="0"/>
              <a:t>How does this relate to this study?  This is who Israel was or at least its leadership was at the time of Christ.  They would have considered themselves children of Abraham and the true Israel.  Next week, we will go into how Jesus and the New Testament establishes a different criteria for who is truly Israel today.  </a:t>
            </a:r>
            <a:endParaRPr lang="en-US" sz="4000" dirty="0"/>
          </a:p>
        </p:txBody>
      </p:sp>
    </p:spTree>
    <p:extLst>
      <p:ext uri="{BB962C8B-B14F-4D97-AF65-F5344CB8AC3E}">
        <p14:creationId xmlns:p14="http://schemas.microsoft.com/office/powerpoint/2010/main" val="127624365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5745163"/>
          </a:xfrm>
        </p:spPr>
        <p:txBody>
          <a:bodyPr>
            <a:noAutofit/>
          </a:bodyPr>
          <a:lstStyle/>
          <a:p>
            <a:pPr marL="0" indent="0">
              <a:buNone/>
            </a:pPr>
            <a:r>
              <a:rPr lang="en-US" sz="3600" dirty="0" smtClean="0"/>
              <a:t>Last week, we left off with understanding who the Jews were at Jesus’ time.  There were the Pharisees, Sadducees, and Essenes.  They, of course, would have considered themselves the true Israel. However, Christ’s coming signaled a new part of the history of Israel.  He really came to be what Israel was not and therefore, following Jesus is what makes us the true Israel now.  But why do we have this understanding as the church?</a:t>
            </a:r>
            <a:endParaRPr lang="en-US" sz="3600" dirty="0"/>
          </a:p>
        </p:txBody>
      </p:sp>
    </p:spTree>
    <p:extLst>
      <p:ext uri="{BB962C8B-B14F-4D97-AF65-F5344CB8AC3E}">
        <p14:creationId xmlns:p14="http://schemas.microsoft.com/office/powerpoint/2010/main" val="423829589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buNone/>
            </a:pPr>
            <a:r>
              <a:rPr lang="en-US" dirty="0" smtClean="0"/>
              <a:t>Well, first of all, we need to see how Jesus came to be the true Israel of God.  In what way?</a:t>
            </a:r>
          </a:p>
          <a:p>
            <a:pPr marL="0" indent="0">
              <a:buNone/>
            </a:pPr>
            <a:r>
              <a:rPr lang="en-US" dirty="0" smtClean="0"/>
              <a:t>What do we know about Israel?  They were set apart to be like a son to the Lord.  They were set apart to be a </a:t>
            </a:r>
            <a:r>
              <a:rPr lang="en-US" i="1" dirty="0" err="1" smtClean="0"/>
              <a:t>segulah</a:t>
            </a:r>
            <a:r>
              <a:rPr lang="en-US" i="1" dirty="0" smtClean="0"/>
              <a:t>-</a:t>
            </a:r>
            <a:r>
              <a:rPr lang="en-US" dirty="0" smtClean="0"/>
              <a:t>a treasured possession (Exod. 19:5-6).  </a:t>
            </a:r>
          </a:p>
          <a:p>
            <a:pPr marL="0" indent="0">
              <a:buNone/>
            </a:pPr>
            <a:r>
              <a:rPr lang="en-US" dirty="0" smtClean="0"/>
              <a:t>Look at Exodus 4:21-22-He describes them as his firstborn son.  He reminds them many times He was like a Father to them-Deuteronomy 1:31, 80:14-17-Isael is the vine &amp; the son-Isaiah 5:1-7,  Psalm 100:3, Isaiah </a:t>
            </a:r>
            <a:r>
              <a:rPr lang="en-US" u="sng" dirty="0" smtClean="0"/>
              <a:t>1:2, </a:t>
            </a:r>
            <a:r>
              <a:rPr lang="en-US" dirty="0" smtClean="0"/>
              <a:t>43:1, </a:t>
            </a:r>
            <a:r>
              <a:rPr lang="en-US" u="sng" dirty="0" smtClean="0"/>
              <a:t>15, </a:t>
            </a:r>
            <a:r>
              <a:rPr lang="en-US" dirty="0" smtClean="0"/>
              <a:t>21, </a:t>
            </a:r>
            <a:r>
              <a:rPr lang="en-US" u="sng" dirty="0" smtClean="0"/>
              <a:t>44:1-2</a:t>
            </a:r>
            <a:r>
              <a:rPr lang="en-US" dirty="0" smtClean="0"/>
              <a:t>, 24, 46:3, 49:1, 5, 15, Jeremiah </a:t>
            </a:r>
            <a:r>
              <a:rPr lang="en-US" u="sng" dirty="0" smtClean="0"/>
              <a:t>31:9, 20</a:t>
            </a:r>
            <a:r>
              <a:rPr lang="en-US" dirty="0" smtClean="0"/>
              <a:t>, </a:t>
            </a:r>
            <a:r>
              <a:rPr lang="en-US" u="sng" dirty="0" smtClean="0"/>
              <a:t>Hosea 11:1</a:t>
            </a:r>
            <a:r>
              <a:rPr lang="en-US" dirty="0" smtClean="0"/>
              <a:t>, </a:t>
            </a:r>
            <a:r>
              <a:rPr lang="en-US" u="sng" dirty="0" smtClean="0"/>
              <a:t>Malachi 1:6, 2:10.</a:t>
            </a:r>
          </a:p>
        </p:txBody>
      </p:sp>
    </p:spTree>
    <p:extLst>
      <p:ext uri="{BB962C8B-B14F-4D97-AF65-F5344CB8AC3E}">
        <p14:creationId xmlns:p14="http://schemas.microsoft.com/office/powerpoint/2010/main" val="424486123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20000"/>
          </a:bodyPr>
          <a:lstStyle/>
          <a:p>
            <a:pPr marL="0" indent="0">
              <a:buNone/>
            </a:pPr>
            <a:r>
              <a:rPr lang="en-US" dirty="0" smtClean="0"/>
              <a:t>Jesus then came to be the Israel, the faithful son, they were not.  Connections</a:t>
            </a:r>
          </a:p>
          <a:p>
            <a:pPr marL="514350" indent="-514350">
              <a:buAutoNum type="arabicPeriod"/>
            </a:pPr>
            <a:r>
              <a:rPr lang="en-US" dirty="0" smtClean="0"/>
              <a:t>Jesus as firstborn son-Luke 1:32, 35, 2:7, 2:49, His baptism-Luke 3:22, His Transfiguration-9:35, Hebrews 1:5, 5:5, Acts 13:33, Matthew 21:37, 22:2, 22:41-46.</a:t>
            </a:r>
          </a:p>
          <a:p>
            <a:pPr marL="514350" indent="-514350">
              <a:buAutoNum type="arabicPeriod"/>
            </a:pPr>
            <a:r>
              <a:rPr lang="en-US" dirty="0" smtClean="0"/>
              <a:t>He was brought gifts like Israel-Isaiah 60:6, Matthew 2:11.</a:t>
            </a:r>
          </a:p>
          <a:p>
            <a:pPr marL="514350" indent="-514350">
              <a:buAutoNum type="arabicPeriod" startAt="3"/>
            </a:pPr>
            <a:r>
              <a:rPr lang="en-US" dirty="0" smtClean="0"/>
              <a:t>He is called out of Egypt like Israel-Hosea 11:1, Matthew 2:15.  </a:t>
            </a:r>
          </a:p>
          <a:p>
            <a:pPr marL="514350" indent="-514350">
              <a:buAutoNum type="arabicPeriod" startAt="3"/>
            </a:pPr>
            <a:r>
              <a:rPr lang="en-US" dirty="0" smtClean="0"/>
              <a:t>After his baptism, he went into the wilderness like Israel-Matthew 4.  Tempted in the same ways, but He was the obedient son they were not.</a:t>
            </a:r>
          </a:p>
        </p:txBody>
      </p:sp>
    </p:spTree>
    <p:extLst>
      <p:ext uri="{BB962C8B-B14F-4D97-AF65-F5344CB8AC3E}">
        <p14:creationId xmlns:p14="http://schemas.microsoft.com/office/powerpoint/2010/main" val="2082399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lstStyle/>
          <a:p>
            <a:pPr marL="0" indent="0">
              <a:buNone/>
            </a:pPr>
            <a:r>
              <a:rPr lang="en-US" dirty="0" smtClean="0"/>
              <a:t>5. He was the light they were supposed to be-Isaiah </a:t>
            </a:r>
            <a:r>
              <a:rPr lang="en-US" u="sng" dirty="0" smtClean="0"/>
              <a:t>42:6, 49:6</a:t>
            </a:r>
            <a:r>
              <a:rPr lang="en-US" dirty="0" smtClean="0"/>
              <a:t>, 60:3. John 8:12, 9:5, 12:35ff</a:t>
            </a:r>
          </a:p>
          <a:p>
            <a:pPr marL="514350" indent="-514350">
              <a:buAutoNum type="arabicPeriod" startAt="6"/>
            </a:pPr>
            <a:r>
              <a:rPr lang="en-US" dirty="0" smtClean="0"/>
              <a:t>He was the true Vine-Isaiah 5:1-5, 27:2ff, Psalm 80:8ff, Jeremiah 2:21, Ezekiel 16:7, Matthew 21:33-46, John 15:1ff.</a:t>
            </a:r>
          </a:p>
          <a:p>
            <a:pPr marL="514350" indent="-514350">
              <a:buAutoNum type="arabicPeriod" startAt="6"/>
            </a:pPr>
            <a:r>
              <a:rPr lang="en-US" dirty="0" smtClean="0"/>
              <a:t>He was the Good Shepherd the leaders of Israel were not-I Chronicles 11:2, Ps. 78:70-71-David, Jeremiah 23:1ff, 25:34, Ezekiel 34:2ff, Isaiah 56:11, Ezekiel 34:20-24, 37:24, Isaiah 40:11, John 10:1-1-14ff.    </a:t>
            </a:r>
            <a:endParaRPr lang="en-US" dirty="0"/>
          </a:p>
        </p:txBody>
      </p:sp>
    </p:spTree>
    <p:extLst>
      <p:ext uri="{BB962C8B-B14F-4D97-AF65-F5344CB8AC3E}">
        <p14:creationId xmlns:p14="http://schemas.microsoft.com/office/powerpoint/2010/main" val="404754878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4000" dirty="0" smtClean="0"/>
              <a:t>The problem then with Israel (the nation represented by their religious leaders) was that they rejected the son and shepherd and Christ He sent them.  </a:t>
            </a:r>
          </a:p>
          <a:p>
            <a:pPr marL="0" indent="0">
              <a:buNone/>
            </a:pPr>
            <a:r>
              <a:rPr lang="en-US" sz="4000" dirty="0" smtClean="0"/>
              <a:t>Now what does Jesus warn them about then?  They would be rejected and the vineyard would be given to new tenants.</a:t>
            </a:r>
          </a:p>
        </p:txBody>
      </p:sp>
    </p:spTree>
    <p:extLst>
      <p:ext uri="{BB962C8B-B14F-4D97-AF65-F5344CB8AC3E}">
        <p14:creationId xmlns:p14="http://schemas.microsoft.com/office/powerpoint/2010/main" val="344394197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lnSpcReduction="20000"/>
          </a:bodyPr>
          <a:lstStyle/>
          <a:p>
            <a:pPr marL="0" indent="0">
              <a:buNone/>
            </a:pPr>
            <a:r>
              <a:rPr lang="en-US" dirty="0"/>
              <a:t>Look at Matthew </a:t>
            </a:r>
            <a:r>
              <a:rPr lang="en-US" dirty="0" smtClean="0"/>
              <a:t>21:33ff</a:t>
            </a:r>
            <a:r>
              <a:rPr lang="en-US" dirty="0"/>
              <a:t>.</a:t>
            </a:r>
          </a:p>
          <a:p>
            <a:pPr marL="0" indent="0">
              <a:buNone/>
            </a:pPr>
            <a:r>
              <a:rPr lang="en-US" dirty="0"/>
              <a:t>The master-God the </a:t>
            </a:r>
            <a:r>
              <a:rPr lang="en-US" dirty="0" smtClean="0"/>
              <a:t>Father</a:t>
            </a:r>
          </a:p>
          <a:p>
            <a:pPr marL="0" indent="0">
              <a:buNone/>
            </a:pPr>
            <a:r>
              <a:rPr lang="en-US" dirty="0" smtClean="0"/>
              <a:t>the </a:t>
            </a:r>
            <a:r>
              <a:rPr lang="en-US" dirty="0"/>
              <a:t>tenants-the current leaders of Israel-chief </a:t>
            </a:r>
            <a:r>
              <a:rPr lang="en-US" dirty="0" smtClean="0"/>
              <a:t>priests/scribes/leaders/like the old tenants or shepherds of Israel in the past.</a:t>
            </a:r>
          </a:p>
          <a:p>
            <a:pPr marL="0" indent="0">
              <a:buNone/>
            </a:pPr>
            <a:r>
              <a:rPr lang="en-US" dirty="0" smtClean="0"/>
              <a:t>The servants-the prophets/John the Baptist-Matthew 3:7-10.</a:t>
            </a:r>
          </a:p>
          <a:p>
            <a:pPr marL="0" indent="0">
              <a:buNone/>
            </a:pPr>
            <a:r>
              <a:rPr lang="en-US" dirty="0" smtClean="0"/>
              <a:t>Throughout history, the Lord’s prophets were frequently mistreated by Israel’s leaders, including John the Baptist-Jeremiah 20, 37-38.</a:t>
            </a:r>
          </a:p>
          <a:p>
            <a:pPr marL="0" indent="0">
              <a:buNone/>
            </a:pPr>
            <a:r>
              <a:rPr lang="en-US" dirty="0" smtClean="0"/>
              <a:t>Finally, the master sent His Son.  </a:t>
            </a:r>
          </a:p>
          <a:p>
            <a:pPr marL="0" indent="0">
              <a:buNone/>
            </a:pPr>
            <a:r>
              <a:rPr lang="en-US" dirty="0" smtClean="0"/>
              <a:t>Jesus is revealing that he knows the chief priests and elders (21:23) would be behind seizing him and killing him.  </a:t>
            </a:r>
            <a:endParaRPr lang="en-US" dirty="0"/>
          </a:p>
          <a:p>
            <a:pPr marL="0" indent="0">
              <a:buNone/>
            </a:pPr>
            <a:endParaRPr lang="en-US" dirty="0"/>
          </a:p>
        </p:txBody>
      </p:sp>
    </p:spTree>
    <p:extLst>
      <p:ext uri="{BB962C8B-B14F-4D97-AF65-F5344CB8AC3E}">
        <p14:creationId xmlns:p14="http://schemas.microsoft.com/office/powerpoint/2010/main" val="35194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a:bodyPr>
          <a:lstStyle/>
          <a:p>
            <a:pPr marL="0" indent="0">
              <a:buNone/>
            </a:pPr>
            <a:r>
              <a:rPr lang="en-US" dirty="0" smtClean="0"/>
              <a:t>The Persians then reigned over the region until the rise of Alexander the Great in 335 B.C.  Alexander was the son of a man named Philip of Macedon who united the city states of Greece, and became ruler over the land.  Alexander then sought to expand his father’s kingdom.  He was successful in the coming years.  In October of 333, Alexander defeated a much larger army of Persians under the command of Darius III.  This led to the fall of the Persian Empire.  Darius wasn’t killed, but he fled.  After this victory, Alexander turned his sights toward the holy land.  </a:t>
            </a:r>
            <a:endParaRPr lang="en-US" dirty="0"/>
          </a:p>
        </p:txBody>
      </p:sp>
    </p:spTree>
    <p:extLst>
      <p:ext uri="{BB962C8B-B14F-4D97-AF65-F5344CB8AC3E}">
        <p14:creationId xmlns:p14="http://schemas.microsoft.com/office/powerpoint/2010/main" val="279437509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10000"/>
          </a:bodyPr>
          <a:lstStyle/>
          <a:p>
            <a:pPr marL="0" indent="0">
              <a:buNone/>
            </a:pPr>
            <a:r>
              <a:rPr lang="en-US" dirty="0" smtClean="0"/>
              <a:t>What does Jesus warn them?  If they do this, the vineyard will be given to others who produce its fruits.  It is referring to the Gentile mission.  </a:t>
            </a:r>
          </a:p>
          <a:p>
            <a:pPr marL="0" indent="0">
              <a:buNone/>
            </a:pPr>
            <a:r>
              <a:rPr lang="en-US" dirty="0" smtClean="0"/>
              <a:t>The religious leaders of Israel did meet a miserable end in 70 A.D. when the city of Jerusalem was allowed to be besieged and starved out by the Romans.  It was then that the temple was destroyed and it has never been rebuilt since.  It is because they rejected the cornerstone.  Therefore, the kingdom of God will be taken from them and given to a people producing its fruits.  It is why Jesus describes us as His followers as His branches who produce fruits (John 15:5-8).</a:t>
            </a:r>
            <a:endParaRPr lang="en-US" dirty="0"/>
          </a:p>
        </p:txBody>
      </p:sp>
    </p:spTree>
    <p:extLst>
      <p:ext uri="{BB962C8B-B14F-4D97-AF65-F5344CB8AC3E}">
        <p14:creationId xmlns:p14="http://schemas.microsoft.com/office/powerpoint/2010/main" val="28360842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3600" dirty="0" smtClean="0"/>
              <a:t>Now read Matthew 22.  It is meant to be read with Chapter 21 as directed to the chief priests and elders.  </a:t>
            </a:r>
          </a:p>
          <a:p>
            <a:pPr marL="0" indent="0">
              <a:buNone/>
            </a:pPr>
            <a:r>
              <a:rPr lang="en-US" sz="3600" dirty="0" smtClean="0"/>
              <a:t>The king-God the Father, the son-Jesus.</a:t>
            </a:r>
          </a:p>
          <a:p>
            <a:pPr marL="0" indent="0">
              <a:buNone/>
            </a:pPr>
            <a:r>
              <a:rPr lang="en-US" sz="3600" dirty="0" smtClean="0"/>
              <a:t>The servants-his disciples.  The invitation-the preaching of the Gospel about Jesus.  </a:t>
            </a:r>
          </a:p>
          <a:p>
            <a:pPr marL="0" indent="0">
              <a:buNone/>
            </a:pPr>
            <a:r>
              <a:rPr lang="en-US" sz="3600" dirty="0" smtClean="0"/>
              <a:t>After they continually rejected and mistreated and killed his messengers, the king was enraged and burned their city.  </a:t>
            </a:r>
            <a:endParaRPr lang="en-US" sz="3600" dirty="0"/>
          </a:p>
        </p:txBody>
      </p:sp>
    </p:spTree>
    <p:extLst>
      <p:ext uri="{BB962C8B-B14F-4D97-AF65-F5344CB8AC3E}">
        <p14:creationId xmlns:p14="http://schemas.microsoft.com/office/powerpoint/2010/main" val="63782709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lstStyle/>
          <a:p>
            <a:pPr marL="0" indent="0">
              <a:buNone/>
            </a:pPr>
            <a:r>
              <a:rPr lang="en-US" dirty="0" smtClean="0"/>
              <a:t>The destruction of Jerusalem is described by Eusebius in his “Ecclesiastical History”-Book 3, Chapter 5ff-p. 70ff.  I will spare you all the gory details, but it was horrific.  </a:t>
            </a:r>
          </a:p>
          <a:p>
            <a:pPr marL="0" indent="0">
              <a:buNone/>
            </a:pPr>
            <a:r>
              <a:rPr lang="en-US" dirty="0" smtClean="0"/>
              <a:t>It was besieged by the Roman general Titus who began the siege in April of 70 A.D.  It lasted five months causing great starvation and death among the Jews.  By the end of August 70 A.D., the Roman armies entered the temple and burned the temple.  </a:t>
            </a:r>
            <a:endParaRPr lang="en-US" dirty="0"/>
          </a:p>
        </p:txBody>
      </p:sp>
    </p:spTree>
    <p:extLst>
      <p:ext uri="{BB962C8B-B14F-4D97-AF65-F5344CB8AC3E}">
        <p14:creationId xmlns:p14="http://schemas.microsoft.com/office/powerpoint/2010/main" val="341242282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fontScale="92500" lnSpcReduction="20000"/>
          </a:bodyPr>
          <a:lstStyle/>
          <a:p>
            <a:pPr marL="0" indent="0">
              <a:buNone/>
            </a:pPr>
            <a:r>
              <a:rPr lang="en-US" dirty="0" smtClean="0"/>
              <a:t>On top of this, Jesus has some very strong words to say to the scribes and Pharisees in Matthew 23.  On seven occasions, he says “Woe to you, scribes and Pharisees.”</a:t>
            </a:r>
          </a:p>
          <a:p>
            <a:pPr marL="0" indent="0">
              <a:buNone/>
            </a:pPr>
            <a:r>
              <a:rPr lang="en-US" dirty="0" smtClean="0"/>
              <a:t>He calls them hypocrites, blind guides, blind fools, blind men, whitewashed tombs and full of hypocrisy and lawlessness, serpents, a brood of vipers.  He then says in Matthew 23:36, </a:t>
            </a:r>
            <a:r>
              <a:rPr lang="en-US" b="1" dirty="0" smtClean="0"/>
              <a:t>“Truly, I say to you, all these things will come upon this generation.”  </a:t>
            </a:r>
            <a:r>
              <a:rPr lang="en-US" dirty="0" smtClean="0"/>
              <a:t>He was talking about the woe.  He says those things because he says they don’t practice what they preach and perform their acts of righteousness for show. He says inside they are full of greed and self-indulgence.  He also knows they will persecute the one’s proclaiming about him (v. 34-35).</a:t>
            </a:r>
            <a:endParaRPr lang="en-US" dirty="0"/>
          </a:p>
        </p:txBody>
      </p:sp>
    </p:spTree>
    <p:extLst>
      <p:ext uri="{BB962C8B-B14F-4D97-AF65-F5344CB8AC3E}">
        <p14:creationId xmlns:p14="http://schemas.microsoft.com/office/powerpoint/2010/main" val="5557565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20000"/>
          </a:bodyPr>
          <a:lstStyle/>
          <a:p>
            <a:pPr marL="0" indent="0">
              <a:buNone/>
            </a:pPr>
            <a:r>
              <a:rPr lang="en-US" dirty="0" smtClean="0"/>
              <a:t>Jesus then follows those words with these:</a:t>
            </a:r>
          </a:p>
          <a:p>
            <a:pPr marL="0" indent="0">
              <a:buNone/>
            </a:pPr>
            <a:r>
              <a:rPr lang="en-US" baseline="30000" dirty="0"/>
              <a:t>ESV </a:t>
            </a:r>
            <a:r>
              <a:rPr lang="en-US" b="1" dirty="0"/>
              <a:t>Matthew 23:37</a:t>
            </a:r>
            <a:r>
              <a:rPr lang="en-US" dirty="0"/>
              <a:t> "O Jerusalem, Jerusalem, the city that kills the prophets and stones those who are sent to it! How often would I have gathered your children together as a hen gathers her brood under her wings, and you would not! </a:t>
            </a:r>
            <a:r>
              <a:rPr lang="en-US" baseline="30000" dirty="0"/>
              <a:t>38</a:t>
            </a:r>
            <a:r>
              <a:rPr lang="en-US" dirty="0"/>
              <a:t> See, your house is left to you desolate. </a:t>
            </a:r>
            <a:r>
              <a:rPr lang="en-US" baseline="30000" dirty="0"/>
              <a:t>39</a:t>
            </a:r>
            <a:r>
              <a:rPr lang="en-US" dirty="0"/>
              <a:t> For I tell you, you will not see me again, until you say, 'Blessed is he who comes in the name of the Lord</a:t>
            </a:r>
            <a:r>
              <a:rPr lang="en-US" dirty="0" smtClean="0"/>
              <a:t>.'“</a:t>
            </a:r>
          </a:p>
          <a:p>
            <a:pPr marL="0" indent="0">
              <a:buNone/>
            </a:pPr>
            <a:r>
              <a:rPr lang="en-US" dirty="0" smtClean="0"/>
              <a:t>As far as we know, Jesus doesn’t spend time among the Pharisees and scribes in Jerusalem again after his resurrection because after appearing to his disciples, he goes to Galilee to spend his forty days until His ascension.</a:t>
            </a:r>
            <a:endParaRPr lang="en-US" dirty="0"/>
          </a:p>
        </p:txBody>
      </p:sp>
    </p:spTree>
    <p:extLst>
      <p:ext uri="{BB962C8B-B14F-4D97-AF65-F5344CB8AC3E}">
        <p14:creationId xmlns:p14="http://schemas.microsoft.com/office/powerpoint/2010/main" val="253328544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Autofit/>
          </a:bodyPr>
          <a:lstStyle/>
          <a:p>
            <a:pPr marL="0" indent="0">
              <a:buNone/>
            </a:pPr>
            <a:r>
              <a:rPr lang="en-US" dirty="0" smtClean="0"/>
              <a:t>They will see him again however at His return and all people will see him and either mourn or praise using the words of Psalm 118:26-a Messianic psalm spoken on his entrance into Jerusalem on Palm Sunday.  </a:t>
            </a:r>
          </a:p>
          <a:p>
            <a:pPr marL="0" indent="0">
              <a:buNone/>
            </a:pPr>
            <a:r>
              <a:rPr lang="en-US" dirty="0" smtClean="0"/>
              <a:t>Jesus says this in Matthew 24:30.  We are also told this in Revelation 1:7.  Wail or mourn-Same Greek word in both, meaning to beat one’s breast in mourning or anguish.  </a:t>
            </a:r>
          </a:p>
          <a:p>
            <a:pPr marL="0" indent="0">
              <a:buNone/>
            </a:pPr>
            <a:r>
              <a:rPr lang="en-US" dirty="0" smtClean="0"/>
              <a:t>This is also echoed in Philippians 2:9-11.</a:t>
            </a:r>
            <a:endParaRPr lang="en-US" dirty="0"/>
          </a:p>
        </p:txBody>
      </p:sp>
    </p:spTree>
    <p:extLst>
      <p:ext uri="{BB962C8B-B14F-4D97-AF65-F5344CB8AC3E}">
        <p14:creationId xmlns:p14="http://schemas.microsoft.com/office/powerpoint/2010/main" val="62106306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5745163"/>
          </a:xfrm>
        </p:spPr>
        <p:txBody>
          <a:bodyPr>
            <a:noAutofit/>
          </a:bodyPr>
          <a:lstStyle/>
          <a:p>
            <a:pPr marL="0" indent="0">
              <a:buNone/>
            </a:pPr>
            <a:r>
              <a:rPr lang="en-US" sz="3600" dirty="0" smtClean="0"/>
              <a:t>Jesus also prophesies this in Matthew 24:15ff.</a:t>
            </a:r>
          </a:p>
          <a:p>
            <a:pPr marL="0" indent="0">
              <a:buNone/>
            </a:pPr>
            <a:r>
              <a:rPr lang="en-US" sz="3600" dirty="0" smtClean="0"/>
              <a:t>The abomination of desolation we think is referring to the Roman soldiers who desecrated and burned the temple in 70 A.D.  </a:t>
            </a:r>
          </a:p>
          <a:p>
            <a:pPr marL="0" indent="0">
              <a:buNone/>
            </a:pPr>
            <a:r>
              <a:rPr lang="en-US" sz="3600" dirty="0" smtClean="0"/>
              <a:t>Eusebius tells us that the Christians did heed this warning of Jesus and got out of Jerusalem before all these things took place.  Eusebius’ Ecclesiastical History Book 3, Chapter 5.  Read.  </a:t>
            </a:r>
            <a:endParaRPr lang="en-US" sz="3600" dirty="0"/>
          </a:p>
        </p:txBody>
      </p:sp>
    </p:spTree>
    <p:extLst>
      <p:ext uri="{BB962C8B-B14F-4D97-AF65-F5344CB8AC3E}">
        <p14:creationId xmlns:p14="http://schemas.microsoft.com/office/powerpoint/2010/main" val="396183496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0" indent="0">
              <a:buNone/>
            </a:pPr>
            <a:r>
              <a:rPr lang="en-US" dirty="0" smtClean="0"/>
              <a:t>We have the recording of the tribulation in Jerusalem in those days in Eusebius as he quotes the Jewish historian Josephus who wrote about those days.  Book 3, Chapter 6.</a:t>
            </a:r>
          </a:p>
          <a:p>
            <a:pPr marL="0" indent="0">
              <a:buNone/>
            </a:pPr>
            <a:r>
              <a:rPr lang="en-US" dirty="0" smtClean="0"/>
              <a:t>Eusebius also refers to Jesus’ words in Matthew 24 as he interprets Jesus’ words to be fulfilled in those days.  </a:t>
            </a:r>
          </a:p>
          <a:p>
            <a:pPr marL="0" indent="0">
              <a:buNone/>
            </a:pPr>
            <a:r>
              <a:rPr lang="en-US" dirty="0" smtClean="0"/>
              <a:t>He also quotes Jesus from Luke 21:20-24.  </a:t>
            </a:r>
          </a:p>
          <a:p>
            <a:pPr marL="0" indent="0">
              <a:buNone/>
            </a:pPr>
            <a:r>
              <a:rPr lang="en-US" dirty="0" smtClean="0"/>
              <a:t>We think the times of the Gentiles is the time of the Gentile mission of the church, the proclaiming of the Gospel to the ends of the earth-Matthew 24:14.</a:t>
            </a:r>
            <a:endParaRPr lang="en-US" dirty="0"/>
          </a:p>
        </p:txBody>
      </p:sp>
    </p:spTree>
    <p:extLst>
      <p:ext uri="{BB962C8B-B14F-4D97-AF65-F5344CB8AC3E}">
        <p14:creationId xmlns:p14="http://schemas.microsoft.com/office/powerpoint/2010/main" val="192381398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marL="0" indent="0">
              <a:buNone/>
            </a:pPr>
            <a:r>
              <a:rPr lang="en-US" sz="4000" dirty="0" smtClean="0"/>
              <a:t>He also quotes Luke 19:42-44 as a predictor of these events by Jesus.  Look at Luke 19:41-44.</a:t>
            </a:r>
          </a:p>
          <a:p>
            <a:pPr marL="0" indent="0">
              <a:buNone/>
            </a:pPr>
            <a:r>
              <a:rPr lang="en-US" sz="4000" dirty="0" smtClean="0"/>
              <a:t>Therefore because of all this, the apostles taught that the true Israel now would be the ones who followed the true son, Jesus, and were grafted in to be the true Israel now through Jesus.  </a:t>
            </a:r>
            <a:endParaRPr lang="en-US" sz="4000" dirty="0"/>
          </a:p>
        </p:txBody>
      </p:sp>
    </p:spTree>
    <p:extLst>
      <p:ext uri="{BB962C8B-B14F-4D97-AF65-F5344CB8AC3E}">
        <p14:creationId xmlns:p14="http://schemas.microsoft.com/office/powerpoint/2010/main" val="880146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77500" lnSpcReduction="20000"/>
          </a:bodyPr>
          <a:lstStyle/>
          <a:p>
            <a:pPr marL="0" indent="0">
              <a:buNone/>
            </a:pPr>
            <a:r>
              <a:rPr lang="en-US" dirty="0" smtClean="0"/>
              <a:t>One of the key texts that speak to this is Romans 9-11.  Look at Romans 9:1-13.</a:t>
            </a:r>
          </a:p>
          <a:p>
            <a:pPr marL="0" indent="0">
              <a:buNone/>
            </a:pPr>
            <a:r>
              <a:rPr lang="en-US" dirty="0" smtClean="0"/>
              <a:t>Paul is saying very strongly he would rather be accursed and cut off from Christ than for his fellow people, the Israelites to reject Jesus as their Messiah or Christ.  Remember Paul was an Israelite or Jew by birth (Acts 22:3, 23:6, 26:4-6, Romans 11:1, Galatians 1:13, 2 Corinthians 11:22.).</a:t>
            </a:r>
          </a:p>
          <a:p>
            <a:pPr marL="0" indent="0">
              <a:buNone/>
            </a:pPr>
            <a:r>
              <a:rPr lang="en-US" dirty="0" smtClean="0"/>
              <a:t>The words he use for sorrow describes the sorrow Jesus said his disciples would have over his death-John 16:20-22; the word for anguish in its verb form is the verb for </a:t>
            </a:r>
            <a:r>
              <a:rPr lang="en-US" dirty="0" err="1" smtClean="0"/>
              <a:t>birthpains</a:t>
            </a:r>
            <a:r>
              <a:rPr lang="en-US" dirty="0" smtClean="0"/>
              <a:t>-Matthew 24:8.  He would rather be </a:t>
            </a:r>
            <a:r>
              <a:rPr lang="en-US" dirty="0" err="1" smtClean="0"/>
              <a:t>ananthema</a:t>
            </a:r>
            <a:r>
              <a:rPr lang="en-US" dirty="0" smtClean="0"/>
              <a:t> (cursed) than for them to miss out on their salvation in Christ.  </a:t>
            </a:r>
          </a:p>
          <a:p>
            <a:pPr marL="0" indent="0">
              <a:buNone/>
            </a:pPr>
            <a:r>
              <a:rPr lang="en-US" dirty="0" smtClean="0"/>
              <a:t>However, he is making it clear that some of their rejection of Jesus wasn’t because God’s Word or their preaching of Christ failed, but it was because they rejected the Word.  They will be held accountable for their rejection.  </a:t>
            </a:r>
          </a:p>
          <a:p>
            <a:pPr marL="0" indent="0">
              <a:buNone/>
            </a:pPr>
            <a:endParaRPr lang="en-US" dirty="0"/>
          </a:p>
        </p:txBody>
      </p:sp>
    </p:spTree>
    <p:extLst>
      <p:ext uri="{BB962C8B-B14F-4D97-AF65-F5344CB8AC3E}">
        <p14:creationId xmlns:p14="http://schemas.microsoft.com/office/powerpoint/2010/main" val="47564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a:bodyPr>
          <a:lstStyle/>
          <a:p>
            <a:pPr marL="0" indent="0">
              <a:buNone/>
            </a:pPr>
            <a:r>
              <a:rPr lang="en-US" dirty="0" smtClean="0"/>
              <a:t>He came to Jerusalem at the end of the year.  There is a story told about his conquest where the Jewish high priest went out to meet Alexander adorned in his priestly robes.  Alexander said he had seen him in a dream.  The priest then showed Alexander where the Book of Daniel predicted he would be the first king of Greece and would destroy the Persian Empire.  Alexander believed this prophesy and spared the Jews and became a friend of them.  Read from the book-p. 18.  We believe this is referenced in Daniel 11:3.  Also I Maccabees has reference to some of the history of Alexander-1:1-8</a:t>
            </a:r>
            <a:endParaRPr lang="en-US" dirty="0"/>
          </a:p>
        </p:txBody>
      </p:sp>
    </p:spTree>
    <p:extLst>
      <p:ext uri="{BB962C8B-B14F-4D97-AF65-F5344CB8AC3E}">
        <p14:creationId xmlns:p14="http://schemas.microsoft.com/office/powerpoint/2010/main" val="185651113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92500" lnSpcReduction="20000"/>
          </a:bodyPr>
          <a:lstStyle/>
          <a:p>
            <a:pPr marL="0" indent="0">
              <a:buNone/>
            </a:pPr>
            <a:r>
              <a:rPr lang="en-US" dirty="0" smtClean="0"/>
              <a:t>It is because Paul knows that only a remnant of the descendants of Israel will be the true Israel in the end.  Only a few will receive Jesus and be saved (9:27, 11:5).  Therefore, as he says, “For not all who are descended from Israel belong to Israel.”</a:t>
            </a:r>
          </a:p>
          <a:p>
            <a:pPr marL="0" indent="0">
              <a:buNone/>
            </a:pPr>
            <a:r>
              <a:rPr lang="en-US" dirty="0" smtClean="0"/>
              <a:t>As I looked up the verse in Greek, it says, “for not all the ones from or out of Israel, these ones (are) Israel.”  In other words, not all the ones who are Israel by blood or flesh (v.3, 5), by their heritage, are now Israel.  The true children of Abraham now are the children of the promise (v. 8).  The ones who come to believe in Jesus and follow him (Romans 4:13-25). 1</a:t>
            </a:r>
            <a:r>
              <a:rPr lang="en-US" baseline="30000" dirty="0" smtClean="0"/>
              <a:t>st</a:t>
            </a:r>
            <a:r>
              <a:rPr lang="en-US" dirty="0" smtClean="0"/>
              <a:t> mention of the promise is 4:13.  Then, 4:14, 16, 20.  The next time it is mentioned is 9:4, 8-9.</a:t>
            </a:r>
            <a:endParaRPr lang="en-US" dirty="0"/>
          </a:p>
        </p:txBody>
      </p:sp>
    </p:spTree>
    <p:extLst>
      <p:ext uri="{BB962C8B-B14F-4D97-AF65-F5344CB8AC3E}">
        <p14:creationId xmlns:p14="http://schemas.microsoft.com/office/powerpoint/2010/main" val="204722421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0" indent="0">
              <a:buNone/>
            </a:pPr>
            <a:r>
              <a:rPr lang="en-US" dirty="0" smtClean="0"/>
              <a:t>It literally says in v. 7- “nor not all children are offspring or (</a:t>
            </a:r>
            <a:r>
              <a:rPr lang="en-US" dirty="0" err="1" smtClean="0"/>
              <a:t>sperma</a:t>
            </a:r>
            <a:r>
              <a:rPr lang="en-US" dirty="0" smtClean="0"/>
              <a:t>) of Abraham.”</a:t>
            </a:r>
          </a:p>
          <a:p>
            <a:pPr marL="0" indent="0">
              <a:buNone/>
            </a:pPr>
            <a:r>
              <a:rPr lang="en-US" dirty="0" smtClean="0"/>
              <a:t>The true children of Abraham now are the ones who hold to the promise of salvation in Jesus.  Not the ones who are just offspring or the </a:t>
            </a:r>
            <a:r>
              <a:rPr lang="en-US" dirty="0" err="1" smtClean="0"/>
              <a:t>sperma</a:t>
            </a:r>
            <a:r>
              <a:rPr lang="en-US" dirty="0" smtClean="0"/>
              <a:t> of Abraham by blood or flesh.  </a:t>
            </a:r>
          </a:p>
          <a:p>
            <a:pPr marL="0" indent="0">
              <a:buNone/>
            </a:pPr>
            <a:r>
              <a:rPr lang="en-US" dirty="0" smtClean="0"/>
              <a:t>Remember Jesus said to the Pharisees and Sadducees in Matthew 3:9- “And do not presume to say to yourselves, ‘We have Abraham as our father,’ for I tell you, God is able from these stones to raise up children for Abraham.”</a:t>
            </a:r>
            <a:endParaRPr lang="en-US" dirty="0"/>
          </a:p>
        </p:txBody>
      </p:sp>
    </p:spTree>
    <p:extLst>
      <p:ext uri="{BB962C8B-B14F-4D97-AF65-F5344CB8AC3E}">
        <p14:creationId xmlns:p14="http://schemas.microsoft.com/office/powerpoint/2010/main" val="11931288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buNone/>
            </a:pPr>
            <a:r>
              <a:rPr lang="en-US" dirty="0" err="1">
                <a:latin typeface="Bwgrkl"/>
              </a:rPr>
              <a:t>tou</a:t>
            </a:r>
            <a:r>
              <a:rPr lang="en-US" dirty="0">
                <a:latin typeface="Bwgrkl"/>
              </a:rPr>
              <a:t>/</a:t>
            </a:r>
            <a:r>
              <a:rPr lang="en-US" dirty="0" err="1">
                <a:latin typeface="Bwgrkl"/>
              </a:rPr>
              <a:t>tV</a:t>
            </a:r>
            <a:r>
              <a:rPr lang="en-US" dirty="0">
                <a:latin typeface="Bwgrkl"/>
              </a:rPr>
              <a:t> </a:t>
            </a:r>
            <a:r>
              <a:rPr lang="en-US" dirty="0" err="1">
                <a:latin typeface="Bwgrkl"/>
              </a:rPr>
              <a:t>e;stin</a:t>
            </a:r>
            <a:r>
              <a:rPr lang="en-US" dirty="0">
                <a:latin typeface="Bwgrkl"/>
              </a:rPr>
              <a:t>( </a:t>
            </a:r>
            <a:r>
              <a:rPr lang="en-US" dirty="0" err="1">
                <a:latin typeface="Bwgrkl"/>
              </a:rPr>
              <a:t>ouv</a:t>
            </a:r>
            <a:r>
              <a:rPr lang="en-US" dirty="0">
                <a:latin typeface="Bwgrkl"/>
              </a:rPr>
              <a:t> ta. </a:t>
            </a:r>
            <a:r>
              <a:rPr lang="en-US" dirty="0" err="1">
                <a:latin typeface="Bwgrkl"/>
              </a:rPr>
              <a:t>te,kna</a:t>
            </a:r>
            <a:r>
              <a:rPr lang="en-US" dirty="0">
                <a:latin typeface="Bwgrkl"/>
              </a:rPr>
              <a:t> </a:t>
            </a:r>
            <a:r>
              <a:rPr lang="en-US" dirty="0" err="1">
                <a:latin typeface="Bwgrkl"/>
              </a:rPr>
              <a:t>th</a:t>
            </a:r>
            <a:r>
              <a:rPr lang="en-US" dirty="0">
                <a:latin typeface="Bwgrkl"/>
              </a:rPr>
              <a:t>/j </a:t>
            </a:r>
            <a:r>
              <a:rPr lang="en-US" dirty="0" err="1">
                <a:latin typeface="Bwgrkl"/>
              </a:rPr>
              <a:t>sarko.j</a:t>
            </a:r>
            <a:r>
              <a:rPr lang="en-US" dirty="0">
                <a:latin typeface="Bwgrkl"/>
              </a:rPr>
              <a:t> tau/ta </a:t>
            </a:r>
            <a:r>
              <a:rPr lang="en-US" dirty="0" err="1">
                <a:latin typeface="Bwgrkl"/>
              </a:rPr>
              <a:t>te,kna</a:t>
            </a:r>
            <a:r>
              <a:rPr lang="en-US" dirty="0">
                <a:latin typeface="Bwgrkl"/>
              </a:rPr>
              <a:t> </a:t>
            </a:r>
            <a:r>
              <a:rPr lang="en-US" dirty="0" err="1">
                <a:latin typeface="Bwgrkl"/>
              </a:rPr>
              <a:t>tou</a:t>
            </a:r>
            <a:r>
              <a:rPr lang="en-US" dirty="0">
                <a:latin typeface="Bwgrkl"/>
              </a:rPr>
              <a:t>/ </a:t>
            </a:r>
            <a:r>
              <a:rPr lang="en-US" dirty="0" err="1">
                <a:latin typeface="Bwgrkl"/>
              </a:rPr>
              <a:t>qeou</a:t>
            </a:r>
            <a:r>
              <a:rPr lang="en-US" dirty="0">
                <a:latin typeface="Bwgrkl"/>
              </a:rPr>
              <a:t>/ </a:t>
            </a:r>
            <a:r>
              <a:rPr lang="en-US" dirty="0" err="1">
                <a:latin typeface="Bwgrkl"/>
              </a:rPr>
              <a:t>avlla</a:t>
            </a:r>
            <a:r>
              <a:rPr lang="en-US" dirty="0">
                <a:latin typeface="Bwgrkl"/>
              </a:rPr>
              <a:t>. ta. </a:t>
            </a:r>
            <a:r>
              <a:rPr lang="en-US" dirty="0" err="1">
                <a:latin typeface="Bwgrkl"/>
              </a:rPr>
              <a:t>te,kna</a:t>
            </a:r>
            <a:r>
              <a:rPr lang="en-US" dirty="0">
                <a:latin typeface="Bwgrkl"/>
              </a:rPr>
              <a:t> </a:t>
            </a:r>
            <a:r>
              <a:rPr lang="en-US" dirty="0" err="1">
                <a:latin typeface="Bwgrkl"/>
              </a:rPr>
              <a:t>th</a:t>
            </a:r>
            <a:r>
              <a:rPr lang="en-US" dirty="0">
                <a:latin typeface="Bwgrkl"/>
              </a:rPr>
              <a:t>/j </a:t>
            </a:r>
            <a:r>
              <a:rPr lang="en-US" dirty="0" err="1">
                <a:latin typeface="Bwgrkl"/>
              </a:rPr>
              <a:t>evpaggeli,aj</a:t>
            </a:r>
            <a:r>
              <a:rPr lang="en-US" dirty="0">
                <a:latin typeface="Bwgrkl"/>
              </a:rPr>
              <a:t> </a:t>
            </a:r>
            <a:r>
              <a:rPr lang="en-US" dirty="0" err="1">
                <a:latin typeface="Bwgrkl"/>
              </a:rPr>
              <a:t>logi,zetai</a:t>
            </a:r>
            <a:r>
              <a:rPr lang="en-US" dirty="0">
                <a:latin typeface="Bwgrkl"/>
              </a:rPr>
              <a:t> </a:t>
            </a:r>
            <a:r>
              <a:rPr lang="en-US" dirty="0" err="1">
                <a:latin typeface="Bwgrkl"/>
              </a:rPr>
              <a:t>eivj</a:t>
            </a:r>
            <a:r>
              <a:rPr lang="en-US" dirty="0">
                <a:latin typeface="Bwgrkl"/>
              </a:rPr>
              <a:t> </a:t>
            </a:r>
            <a:r>
              <a:rPr lang="en-US" dirty="0" err="1" smtClean="0">
                <a:latin typeface="Bwgrkl"/>
              </a:rPr>
              <a:t>spe,rmaÅ</a:t>
            </a:r>
            <a:endParaRPr lang="en-US" dirty="0" smtClean="0">
              <a:latin typeface="Bwgrkl"/>
            </a:endParaRPr>
          </a:p>
          <a:p>
            <a:pPr marL="0" indent="0">
              <a:buNone/>
            </a:pPr>
            <a:r>
              <a:rPr lang="en-US" dirty="0" smtClean="0"/>
              <a:t>v. 8-Therefore, it says, “this is or this means, not the children of flesh, these ones are children of God, but (</a:t>
            </a:r>
            <a:r>
              <a:rPr lang="en-US" dirty="0" err="1" smtClean="0"/>
              <a:t>alla</a:t>
            </a:r>
            <a:r>
              <a:rPr lang="en-US" dirty="0" smtClean="0"/>
              <a:t>) the children of promise are counted for offspring or (</a:t>
            </a:r>
            <a:r>
              <a:rPr lang="en-US" dirty="0" err="1" smtClean="0"/>
              <a:t>sperma</a:t>
            </a:r>
            <a:r>
              <a:rPr lang="en-US" dirty="0" smtClean="0"/>
              <a:t>).”</a:t>
            </a:r>
          </a:p>
          <a:p>
            <a:pPr marL="0" indent="0">
              <a:buNone/>
            </a:pPr>
            <a:r>
              <a:rPr lang="en-US" dirty="0" smtClean="0"/>
              <a:t>One of the emphases of Scripture is that we become the children of God by faith in Christ.  Look at John 1:9-13.  or like I John 2:28-3:3.  We become born of God or children of God and Abraham when we are birthed to faith in Christ through the Holy Spirit- I Peter 1:3-5, I John 5:1-Look at.  </a:t>
            </a:r>
            <a:endParaRPr lang="en-US" dirty="0"/>
          </a:p>
        </p:txBody>
      </p:sp>
    </p:spTree>
    <p:extLst>
      <p:ext uri="{BB962C8B-B14F-4D97-AF65-F5344CB8AC3E}">
        <p14:creationId xmlns:p14="http://schemas.microsoft.com/office/powerpoint/2010/main" val="239222249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lnSpcReduction="10000"/>
          </a:bodyPr>
          <a:lstStyle/>
          <a:p>
            <a:pPr marL="0" indent="0">
              <a:buNone/>
            </a:pPr>
            <a:r>
              <a:rPr lang="en-US" dirty="0" smtClean="0"/>
              <a:t>The rest of Romans 9 -11 elaborates this point.  </a:t>
            </a:r>
          </a:p>
          <a:p>
            <a:pPr marL="514350" indent="-514350">
              <a:buAutoNum type="arabicPeriod"/>
            </a:pPr>
            <a:r>
              <a:rPr lang="en-US" dirty="0" smtClean="0"/>
              <a:t>First of all, Paul then has to address the objection that God is somehow being unfair in all this.  Allowing the Gentiles to become Israel by faith.  He uses the example of Jacob and Esau.  God gets to choose how he and who he elects or shows mercy too.-9:9-21.  </a:t>
            </a:r>
          </a:p>
          <a:p>
            <a:pPr marL="0" indent="0">
              <a:buNone/>
            </a:pPr>
            <a:r>
              <a:rPr lang="en-US" dirty="0" smtClean="0"/>
              <a:t>Quote from </a:t>
            </a:r>
            <a:r>
              <a:rPr lang="en-US" dirty="0" err="1" smtClean="0"/>
              <a:t>Franzmann</a:t>
            </a:r>
            <a:r>
              <a:rPr lang="en-US" dirty="0" smtClean="0"/>
              <a:t>, “The Word of God in sovereign freedom overrules the fleshly will of man; God creates His Israel as He wills.”-p. 172.</a:t>
            </a:r>
          </a:p>
          <a:p>
            <a:pPr marL="0" indent="0">
              <a:buNone/>
            </a:pPr>
            <a:r>
              <a:rPr lang="en-US" dirty="0" smtClean="0"/>
              <a:t>“God’s purpose of election does not mean that all </a:t>
            </a:r>
            <a:r>
              <a:rPr lang="en-US" dirty="0" err="1" smtClean="0"/>
              <a:t>Ishmaelites</a:t>
            </a:r>
            <a:r>
              <a:rPr lang="en-US" dirty="0" smtClean="0"/>
              <a:t> and </a:t>
            </a:r>
            <a:r>
              <a:rPr lang="en-US" dirty="0" err="1" smtClean="0"/>
              <a:t>Edomites</a:t>
            </a:r>
            <a:r>
              <a:rPr lang="en-US" dirty="0" smtClean="0"/>
              <a:t> were to be damned, no more than it means that all descendants of Isaac and Jacob should be saved.”-p. 172</a:t>
            </a:r>
          </a:p>
        </p:txBody>
      </p:sp>
    </p:spTree>
    <p:extLst>
      <p:ext uri="{BB962C8B-B14F-4D97-AF65-F5344CB8AC3E}">
        <p14:creationId xmlns:p14="http://schemas.microsoft.com/office/powerpoint/2010/main" val="262207123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0" indent="0">
              <a:buNone/>
            </a:pPr>
            <a:r>
              <a:rPr lang="en-US" dirty="0" smtClean="0"/>
              <a:t>2. 	This </a:t>
            </a:r>
            <a:r>
              <a:rPr lang="en-US" dirty="0"/>
              <a:t>included showing mercy also to the </a:t>
            </a:r>
            <a:r>
              <a:rPr lang="en-US" dirty="0" smtClean="0"/>
              <a:t>	Gentiles-Romans </a:t>
            </a:r>
            <a:r>
              <a:rPr lang="en-US" dirty="0"/>
              <a:t>9:22-33.  “Those who are </a:t>
            </a:r>
            <a:r>
              <a:rPr lang="en-US" dirty="0" smtClean="0"/>
              <a:t>	not </a:t>
            </a:r>
            <a:r>
              <a:rPr lang="en-US" dirty="0"/>
              <a:t>my people, I will call my people.”</a:t>
            </a:r>
          </a:p>
          <a:p>
            <a:pPr marL="0" indent="0">
              <a:buNone/>
            </a:pPr>
            <a:r>
              <a:rPr lang="en-US" dirty="0" smtClean="0"/>
              <a:t>3.  	However</a:t>
            </a:r>
            <a:r>
              <a:rPr lang="en-US" dirty="0"/>
              <a:t>, it wasn’t God’s fault that some </a:t>
            </a:r>
            <a:r>
              <a:rPr lang="en-US" dirty="0" smtClean="0"/>
              <a:t>	rejected </a:t>
            </a:r>
            <a:r>
              <a:rPr lang="en-US" dirty="0"/>
              <a:t>him and that only a remnant of </a:t>
            </a:r>
            <a:r>
              <a:rPr lang="en-US" dirty="0" smtClean="0"/>
              <a:t>	them </a:t>
            </a:r>
            <a:r>
              <a:rPr lang="en-US" dirty="0"/>
              <a:t>will be saved (v. 27).  They pursued </a:t>
            </a:r>
            <a:r>
              <a:rPr lang="en-US" dirty="0" smtClean="0"/>
              <a:t>	righteousness </a:t>
            </a:r>
            <a:r>
              <a:rPr lang="en-US" dirty="0"/>
              <a:t>through the law and were </a:t>
            </a:r>
            <a:r>
              <a:rPr lang="en-US" dirty="0" smtClean="0"/>
              <a:t>	doomed </a:t>
            </a:r>
            <a:r>
              <a:rPr lang="en-US" dirty="0"/>
              <a:t>to fail.  They stumbled over the </a:t>
            </a:r>
            <a:r>
              <a:rPr lang="en-US" dirty="0" smtClean="0"/>
              <a:t>	stumbling </a:t>
            </a:r>
            <a:r>
              <a:rPr lang="en-US" dirty="0"/>
              <a:t>block Jesus, but rather all who </a:t>
            </a:r>
            <a:r>
              <a:rPr lang="en-US" dirty="0" smtClean="0"/>
              <a:t>	receive </a:t>
            </a:r>
            <a:r>
              <a:rPr lang="en-US" dirty="0"/>
              <a:t>him in faith will receive His </a:t>
            </a:r>
            <a:r>
              <a:rPr lang="en-US" dirty="0" smtClean="0"/>
              <a:t>	righteousness </a:t>
            </a:r>
            <a:r>
              <a:rPr lang="en-US" dirty="0"/>
              <a:t>and salvation (Romans </a:t>
            </a:r>
            <a:r>
              <a:rPr lang="en-US" dirty="0" smtClean="0"/>
              <a:t>10:1-	13</a:t>
            </a:r>
            <a:r>
              <a:rPr lang="en-US" dirty="0"/>
              <a:t>).  </a:t>
            </a:r>
          </a:p>
          <a:p>
            <a:pPr marL="0" indent="0">
              <a:buNone/>
            </a:pPr>
            <a:endParaRPr lang="en-US" dirty="0"/>
          </a:p>
        </p:txBody>
      </p:sp>
    </p:spTree>
    <p:extLst>
      <p:ext uri="{BB962C8B-B14F-4D97-AF65-F5344CB8AC3E}">
        <p14:creationId xmlns:p14="http://schemas.microsoft.com/office/powerpoint/2010/main" val="234859092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514350" indent="-514350">
              <a:buAutoNum type="arabicPeriod" startAt="4"/>
            </a:pPr>
            <a:r>
              <a:rPr lang="en-US" dirty="0" smtClean="0"/>
              <a:t>The </a:t>
            </a:r>
            <a:r>
              <a:rPr lang="en-US" dirty="0"/>
              <a:t>Gospel mission, the sending forth of the word, showed that God wanted all people to be saved through Jesus on account of faith in Him (Romans 10:14-21).  Not just the Jews (the old Israel), but also Gentiles so a new Israel could be established</a:t>
            </a:r>
            <a:r>
              <a:rPr lang="en-US" dirty="0" smtClean="0"/>
              <a:t>.</a:t>
            </a:r>
          </a:p>
          <a:p>
            <a:pPr marL="514350" indent="-514350">
              <a:buAutoNum type="arabicPeriod" startAt="4"/>
            </a:pPr>
            <a:r>
              <a:rPr lang="en-US" dirty="0" smtClean="0"/>
              <a:t>Does this mean then that God rejected the flesh people of Israel?  By no means, he says (Romans 11:1).  Paul was proof of that.  He foreknew that some would receive him among the blood Israel and some would not (v. 2).  The some who would were the remnant, chosen by grace (v. 5).  It shows that God did not reject His people, the majority rejected him.  Jesus parable of the Wedding Feast is an example.</a:t>
            </a:r>
            <a:endParaRPr lang="en-US" dirty="0"/>
          </a:p>
          <a:p>
            <a:pPr marL="0" indent="0">
              <a:buNone/>
            </a:pPr>
            <a:endParaRPr lang="en-US" dirty="0"/>
          </a:p>
        </p:txBody>
      </p:sp>
    </p:spTree>
    <p:extLst>
      <p:ext uri="{BB962C8B-B14F-4D97-AF65-F5344CB8AC3E}">
        <p14:creationId xmlns:p14="http://schemas.microsoft.com/office/powerpoint/2010/main" val="257227398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514350" indent="-514350">
              <a:buAutoNum type="arabicPeriod" startAt="6"/>
            </a:pPr>
            <a:r>
              <a:rPr lang="en-US" dirty="0" smtClean="0"/>
              <a:t>They were the hardened ones, who in the end were not the elect, because if they were, they would not have rejected Christ.  Yet, the Lord knew this hardening and permitted this hardening, like Pharaoh, in order that the mission to the Gentiles might begin (v. 11).  </a:t>
            </a:r>
          </a:p>
          <a:p>
            <a:pPr marL="0" indent="0">
              <a:buNone/>
            </a:pPr>
            <a:r>
              <a:rPr lang="en-US" dirty="0" smtClean="0"/>
              <a:t>7.  It </a:t>
            </a:r>
            <a:r>
              <a:rPr lang="en-US" dirty="0" smtClean="0"/>
              <a:t>was then to make Israel jealous. </a:t>
            </a:r>
            <a:endParaRPr lang="en-US" dirty="0" smtClean="0"/>
          </a:p>
          <a:p>
            <a:pPr marL="0" indent="0">
              <a:buNone/>
            </a:pPr>
            <a:r>
              <a:rPr lang="pl-PL" sz="4400" b="1" dirty="0" smtClean="0">
                <a:latin typeface="Bwgrkl"/>
              </a:rPr>
              <a:t>parazhlo,w </a:t>
            </a:r>
            <a:r>
              <a:rPr lang="pl-PL" i="1" dirty="0">
                <a:latin typeface="Arial"/>
              </a:rPr>
              <a:t>provoke to jealousy </a:t>
            </a:r>
            <a:r>
              <a:rPr lang="pl-PL" u="sng" dirty="0">
                <a:solidFill>
                  <a:srgbClr val="01AA01"/>
                </a:solidFill>
                <a:latin typeface="Arial"/>
                <a:hlinkClick r:id="rId2"/>
              </a:rPr>
              <a:t>Ro 10:19</a:t>
            </a:r>
            <a:r>
              <a:rPr lang="pl-PL" dirty="0">
                <a:solidFill>
                  <a:srgbClr val="000000"/>
                </a:solidFill>
                <a:latin typeface="Arial"/>
                <a:hlinkClick r:id="rId2"/>
              </a:rPr>
              <a:t>; </a:t>
            </a:r>
            <a:r>
              <a:rPr lang="pl-PL" u="sng" dirty="0">
                <a:solidFill>
                  <a:srgbClr val="01AA01"/>
                </a:solidFill>
                <a:latin typeface="Arial"/>
                <a:hlinkClick r:id="rId3"/>
              </a:rPr>
              <a:t>11:11</a:t>
            </a:r>
            <a:r>
              <a:rPr lang="pl-PL" dirty="0">
                <a:solidFill>
                  <a:srgbClr val="000000"/>
                </a:solidFill>
                <a:latin typeface="Arial"/>
                <a:hlinkClick r:id="rId3"/>
              </a:rPr>
              <a:t>, </a:t>
            </a:r>
            <a:r>
              <a:rPr lang="pl-PL" u="sng" dirty="0">
                <a:solidFill>
                  <a:srgbClr val="01AA01"/>
                </a:solidFill>
                <a:latin typeface="Arial"/>
                <a:hlinkClick r:id="rId4"/>
              </a:rPr>
              <a:t>14</a:t>
            </a:r>
            <a:r>
              <a:rPr lang="pl-PL" dirty="0">
                <a:solidFill>
                  <a:srgbClr val="000000"/>
                </a:solidFill>
                <a:latin typeface="Arial"/>
                <a:hlinkClick r:id="rId4"/>
              </a:rPr>
              <a:t>; </a:t>
            </a:r>
            <a:r>
              <a:rPr lang="pl-PL" u="sng" dirty="0">
                <a:solidFill>
                  <a:srgbClr val="01AA01"/>
                </a:solidFill>
                <a:latin typeface="Arial"/>
              </a:rPr>
              <a:t>1 Cor 10:22</a:t>
            </a:r>
            <a:r>
              <a:rPr lang="pl-PL" dirty="0">
                <a:solidFill>
                  <a:srgbClr val="000000"/>
                </a:solidFill>
                <a:latin typeface="Arial"/>
              </a:rPr>
              <a:t>.* [pg 148</a:t>
            </a:r>
            <a:r>
              <a:rPr lang="pl-PL" dirty="0" smtClean="0">
                <a:solidFill>
                  <a:srgbClr val="000000"/>
                </a:solidFill>
                <a:latin typeface="Arial"/>
              </a:rPr>
              <a:t>]</a:t>
            </a:r>
            <a:endParaRPr lang="en-US" dirty="0" smtClean="0"/>
          </a:p>
          <a:p>
            <a:pPr marL="0" indent="0">
              <a:buNone/>
            </a:pPr>
            <a:r>
              <a:rPr lang="en-US" dirty="0" smtClean="0"/>
              <a:t>Paul’s </a:t>
            </a:r>
            <a:r>
              <a:rPr lang="en-US" dirty="0" smtClean="0"/>
              <a:t>mission to the Gentiles was to rouse the Jews out of their “spirit of stupor” (v. 8) with jealousy over the church’s blessings and lead some to be saved (v. 14).  Read text note on v. </a:t>
            </a:r>
            <a:r>
              <a:rPr lang="en-US" dirty="0" smtClean="0"/>
              <a:t>11.</a:t>
            </a:r>
            <a:endParaRPr lang="en-US" dirty="0"/>
          </a:p>
        </p:txBody>
      </p:sp>
    </p:spTree>
    <p:extLst>
      <p:ext uri="{BB962C8B-B14F-4D97-AF65-F5344CB8AC3E}">
        <p14:creationId xmlns:p14="http://schemas.microsoft.com/office/powerpoint/2010/main" val="261111707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rmAutofit fontScale="85000" lnSpcReduction="20000"/>
          </a:bodyPr>
          <a:lstStyle/>
          <a:p>
            <a:pPr marL="0" indent="0">
              <a:buNone/>
            </a:pPr>
            <a:r>
              <a:rPr lang="en-US" dirty="0" smtClean="0"/>
              <a:t>v. 12-Now this is one of the confusing parts of this passage.</a:t>
            </a:r>
          </a:p>
          <a:p>
            <a:pPr marL="0" indent="0">
              <a:buNone/>
            </a:pPr>
            <a:r>
              <a:rPr lang="en-US" b="1" dirty="0" err="1">
                <a:latin typeface="Bwgrkl"/>
              </a:rPr>
              <a:t>plh,rwma</a:t>
            </a:r>
            <a:r>
              <a:rPr lang="en-US" b="1" dirty="0">
                <a:latin typeface="Bwgrkl"/>
              </a:rPr>
              <a:t> </a:t>
            </a:r>
            <a:r>
              <a:rPr lang="en-US" dirty="0" smtClean="0"/>
              <a:t>-Greek word typically translated fullness.  Text note:</a:t>
            </a:r>
            <a:endParaRPr lang="en-US" sz="2000" dirty="0">
              <a:latin typeface="Bwgrkl"/>
            </a:endParaRPr>
          </a:p>
          <a:p>
            <a:pPr marL="0" indent="0">
              <a:buNone/>
            </a:pPr>
            <a:r>
              <a:rPr lang="en-US" dirty="0" smtClean="0"/>
              <a:t>“Expression clearly does not mean that all Jews will be saved.  It could be translated with the activing wording ‘their fulfilling’ (i.e., their fulfilling of God’s will).  In any case, God intends in history to bring to completion the full number of those who belong to spiritual Israel (the Israel of God-Gal. 6:16).  These are the true heirs of the promise through faith in Christ.”</a:t>
            </a:r>
          </a:p>
          <a:p>
            <a:pPr marL="0" indent="0">
              <a:buNone/>
            </a:pPr>
            <a:r>
              <a:rPr lang="en-US" dirty="0" smtClean="0"/>
              <a:t>The full number of those who become the New Israel in the end, the remnant will be saved.  </a:t>
            </a:r>
          </a:p>
          <a:p>
            <a:pPr marL="0" indent="0">
              <a:buNone/>
            </a:pPr>
            <a:r>
              <a:rPr lang="en-US" dirty="0" smtClean="0"/>
              <a:t>This is clear from verse 14. In vs. 14, he literally says, “to make jealous the flesh.”-The Israel by flesh, the blood descendants of Israel,  “and save some out of them.”</a:t>
            </a:r>
            <a:endParaRPr lang="en-US" dirty="0"/>
          </a:p>
        </p:txBody>
      </p:sp>
    </p:spTree>
    <p:extLst>
      <p:ext uri="{BB962C8B-B14F-4D97-AF65-F5344CB8AC3E}">
        <p14:creationId xmlns:p14="http://schemas.microsoft.com/office/powerpoint/2010/main" val="383688321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514350" indent="-514350">
              <a:buAutoNum type="arabicPeriod" startAt="8"/>
            </a:pPr>
            <a:r>
              <a:rPr lang="en-US" dirty="0" smtClean="0"/>
              <a:t>But he also reminds the Gentiles not to be arrogant toward the Jews (v. 18) because they were the root from which Christ came, as He came from their bloodline and the promises about Him came from or through the old Israel and their prophets and patriarchs, like what Paul was saying in 9:4-5.</a:t>
            </a:r>
          </a:p>
          <a:p>
            <a:pPr marL="514350" indent="-514350">
              <a:buAutoNum type="arabicPeriod" startAt="8"/>
            </a:pPr>
            <a:r>
              <a:rPr lang="en-US" dirty="0" smtClean="0"/>
              <a:t>They became broken off from the root because of their unbelief (v. 20), and let them serve as a warning for you (v. 20-22).  </a:t>
            </a:r>
          </a:p>
          <a:p>
            <a:pPr marL="514350" indent="-514350">
              <a:buAutoNum type="arabicPeriod" startAt="8"/>
            </a:pPr>
            <a:r>
              <a:rPr lang="en-US" dirty="0"/>
              <a:t> </a:t>
            </a:r>
            <a:r>
              <a:rPr lang="en-US" dirty="0" smtClean="0"/>
              <a:t>However, it is not as though the old Israel and those in it (the Jews) can’t be grafted in as a branch of the vine again (v. 23).  </a:t>
            </a:r>
          </a:p>
          <a:p>
            <a:pPr marL="514350" indent="-514350">
              <a:buAutoNum type="arabicPeriod" startAt="8"/>
            </a:pPr>
            <a:endParaRPr lang="en-US" dirty="0"/>
          </a:p>
        </p:txBody>
      </p:sp>
    </p:spTree>
    <p:extLst>
      <p:ext uri="{BB962C8B-B14F-4D97-AF65-F5344CB8AC3E}">
        <p14:creationId xmlns:p14="http://schemas.microsoft.com/office/powerpoint/2010/main" val="113106402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lnSpcReduction="10000"/>
          </a:bodyPr>
          <a:lstStyle/>
          <a:p>
            <a:pPr marL="0" indent="0">
              <a:buNone/>
            </a:pPr>
            <a:r>
              <a:rPr lang="en-US" dirty="0" smtClean="0"/>
              <a:t>v. 11- Now the key verses (11:25-26).  </a:t>
            </a:r>
          </a:p>
          <a:p>
            <a:pPr marL="0" indent="0">
              <a:buNone/>
            </a:pPr>
            <a:r>
              <a:rPr lang="en-US" dirty="0" smtClean="0"/>
              <a:t>It says “a partial hardening has come upon Israel until the fullness of the Gentiles has come in.”</a:t>
            </a:r>
          </a:p>
          <a:p>
            <a:pPr marL="0" indent="0">
              <a:buNone/>
            </a:pPr>
            <a:r>
              <a:rPr lang="en-US" dirty="0" smtClean="0"/>
              <a:t>In looking up the Greek, the word “partial hardening”, it really is a Greek word that means more, “a dullness, an insensibility, a close-mindedness” has come over Israel. </a:t>
            </a:r>
          </a:p>
          <a:p>
            <a:pPr marL="0" indent="0">
              <a:buNone/>
            </a:pPr>
            <a:r>
              <a:rPr lang="en-US" dirty="0" smtClean="0"/>
              <a:t>It is a Greek term that occurs just three times in the NT.  Rom. 11:25, Mark 3:5, Ephes. 4:18.  </a:t>
            </a:r>
          </a:p>
          <a:p>
            <a:pPr marL="0" indent="0">
              <a:buNone/>
            </a:pPr>
            <a:r>
              <a:rPr lang="en-US" dirty="0" smtClean="0"/>
              <a:t>BDAG defines it as “state or condition of complete lack of understanding.”-In Mark 3:5, it is reference to the Pharisees.</a:t>
            </a:r>
            <a:endParaRPr lang="en-US" dirty="0"/>
          </a:p>
        </p:txBody>
      </p:sp>
    </p:spTree>
    <p:extLst>
      <p:ext uri="{BB962C8B-B14F-4D97-AF65-F5344CB8AC3E}">
        <p14:creationId xmlns:p14="http://schemas.microsoft.com/office/powerpoint/2010/main" val="21785092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8508</TotalTime>
  <Words>9914</Words>
  <Application>Microsoft Office PowerPoint</Application>
  <PresentationFormat>On-screen Show (4:3)</PresentationFormat>
  <Paragraphs>265</Paragraphs>
  <Slides>105</Slides>
  <Notes>1</Notes>
  <HiddenSlides>0</HiddenSlides>
  <MMClips>0</MMClips>
  <ScaleCrop>false</ScaleCrop>
  <HeadingPairs>
    <vt:vector size="4" baseType="variant">
      <vt:variant>
        <vt:lpstr>Theme</vt:lpstr>
      </vt:variant>
      <vt:variant>
        <vt:i4>1</vt:i4>
      </vt:variant>
      <vt:variant>
        <vt:lpstr>Slide Titles</vt:lpstr>
      </vt:variant>
      <vt:variant>
        <vt:i4>105</vt:i4>
      </vt:variant>
    </vt:vector>
  </HeadingPairs>
  <TitlesOfParts>
    <vt:vector size="106" baseType="lpstr">
      <vt:lpstr>Office Theme</vt:lpstr>
      <vt:lpstr>Who Really is Israel?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Really is Israel?</dc:title>
  <dc:creator>Church</dc:creator>
  <cp:lastModifiedBy>Church</cp:lastModifiedBy>
  <cp:revision>101</cp:revision>
  <dcterms:created xsi:type="dcterms:W3CDTF">2023-12-13T23:02:34Z</dcterms:created>
  <dcterms:modified xsi:type="dcterms:W3CDTF">2024-02-11T13:56:31Z</dcterms:modified>
</cp:coreProperties>
</file>